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86" r:id="rId6"/>
    <p:sldId id="257" r:id="rId7"/>
    <p:sldId id="292" r:id="rId8"/>
    <p:sldId id="293" r:id="rId9"/>
    <p:sldId id="260" r:id="rId10"/>
    <p:sldId id="294" r:id="rId11"/>
    <p:sldId id="287" r:id="rId12"/>
    <p:sldId id="295" r:id="rId13"/>
    <p:sldId id="296" r:id="rId14"/>
    <p:sldId id="297" r:id="rId15"/>
    <p:sldId id="298" r:id="rId16"/>
    <p:sldId id="288" r:id="rId17"/>
    <p:sldId id="299" r:id="rId18"/>
    <p:sldId id="300" r:id="rId19"/>
    <p:sldId id="302" r:id="rId20"/>
    <p:sldId id="301" r:id="rId21"/>
    <p:sldId id="303" r:id="rId22"/>
    <p:sldId id="304" r:id="rId23"/>
    <p:sldId id="305" r:id="rId24"/>
    <p:sldId id="309" r:id="rId25"/>
    <p:sldId id="306" r:id="rId26"/>
    <p:sldId id="307" r:id="rId27"/>
    <p:sldId id="308" r:id="rId28"/>
    <p:sldId id="289" r:id="rId29"/>
    <p:sldId id="310" r:id="rId30"/>
    <p:sldId id="319" r:id="rId31"/>
    <p:sldId id="312" r:id="rId32"/>
    <p:sldId id="313" r:id="rId33"/>
    <p:sldId id="314" r:id="rId34"/>
    <p:sldId id="315" r:id="rId35"/>
    <p:sldId id="317" r:id="rId36"/>
    <p:sldId id="318" r:id="rId37"/>
    <p:sldId id="320" r:id="rId38"/>
    <p:sldId id="321" r:id="rId39"/>
    <p:sldId id="316" r:id="rId40"/>
    <p:sldId id="290" r:id="rId41"/>
    <p:sldId id="323" r:id="rId42"/>
    <p:sldId id="324" r:id="rId43"/>
    <p:sldId id="325" r:id="rId44"/>
    <p:sldId id="327" r:id="rId45"/>
    <p:sldId id="291" r:id="rId46"/>
    <p:sldId id="262" r:id="rId47"/>
    <p:sldId id="326" r:id="rId48"/>
    <p:sldId id="26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202AE0-246F-42B8-9AA8-543AA32EC4DE}">
          <p14:sldIdLst>
            <p14:sldId id="256"/>
            <p14:sldId id="286"/>
          </p14:sldIdLst>
        </p14:section>
        <p14:section name="Introduction" id="{9D05C096-8E0E-44ED-A623-7BAAC4D908DD}">
          <p14:sldIdLst>
            <p14:sldId id="257"/>
            <p14:sldId id="292"/>
            <p14:sldId id="293"/>
          </p14:sldIdLst>
        </p14:section>
        <p14:section name="1950s - early 1960s" id="{789E35E5-F3E8-40B9-B840-F50A8214FCF3}">
          <p14:sldIdLst>
            <p14:sldId id="260"/>
            <p14:sldId id="294"/>
          </p14:sldIdLst>
        </p14:section>
        <p14:section name="Late 1960s - early 1980s" id="{D590172B-3379-49C5-BB6F-5002B41F868C}">
          <p14:sldIdLst>
            <p14:sldId id="287"/>
            <p14:sldId id="295"/>
            <p14:sldId id="296"/>
            <p14:sldId id="297"/>
            <p14:sldId id="298"/>
          </p14:sldIdLst>
        </p14:section>
        <p14:section name="Late 1980s - 2000s" id="{C7D04CF7-A750-4576-A892-01B0E26742C9}">
          <p14:sldIdLst>
            <p14:sldId id="288"/>
            <p14:sldId id="299"/>
            <p14:sldId id="300"/>
            <p14:sldId id="302"/>
            <p14:sldId id="301"/>
            <p14:sldId id="303"/>
            <p14:sldId id="304"/>
            <p14:sldId id="305"/>
            <p14:sldId id="309"/>
            <p14:sldId id="306"/>
            <p14:sldId id="307"/>
            <p14:sldId id="308"/>
          </p14:sldIdLst>
        </p14:section>
        <p14:section name="2010s" id="{BE8D2E94-A980-4208-BA2A-6AF3671C4AA2}">
          <p14:sldIdLst>
            <p14:sldId id="289"/>
            <p14:sldId id="310"/>
            <p14:sldId id="319"/>
            <p14:sldId id="312"/>
            <p14:sldId id="313"/>
            <p14:sldId id="314"/>
            <p14:sldId id="315"/>
            <p14:sldId id="317"/>
            <p14:sldId id="318"/>
            <p14:sldId id="320"/>
            <p14:sldId id="321"/>
            <p14:sldId id="316"/>
          </p14:sldIdLst>
        </p14:section>
        <p14:section name="2020s" id="{C0F8CB4B-AB50-4A50-BD4D-7C8CB454CB0D}">
          <p14:sldIdLst>
            <p14:sldId id="290"/>
            <p14:sldId id="323"/>
            <p14:sldId id="324"/>
            <p14:sldId id="325"/>
            <p14:sldId id="327"/>
          </p14:sldIdLst>
        </p14:section>
        <p14:section name="Recap" id="{FDBC1E0F-61DC-4494-BEAA-79A0C973C7EC}">
          <p14:sldIdLst>
            <p14:sldId id="291"/>
            <p14:sldId id="262"/>
            <p14:sldId id="32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75AC"/>
    <a:srgbClr val="63B7C6"/>
    <a:srgbClr val="0C4360"/>
    <a:srgbClr val="1B6872"/>
    <a:srgbClr val="002136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E7B5D-2C2A-4D8E-B268-FBC9FC02075F}" v="3727" dt="2023-10-23T09:33:49.498"/>
    <p1510:client id="{5368D3F5-1BFC-4A87-A255-2A14273C3B9F}" v="66" dt="2023-10-23T08:57:10.739"/>
    <p1510:client id="{A315B6CD-EFAF-4F67-94D5-792EFBCFC589}" v="10" dt="2023-10-23T12:52:52.560"/>
    <p1510:client id="{CA17D788-15AF-4173-B93A-78698EB7BD02}" v="2" dt="2023-10-22T21:19:50.601"/>
    <p1510:client id="{CA311A5D-FA03-476A-ACDF-95F427D1F0F2}" v="40" dt="2023-10-23T13:49:55.913"/>
    <p1510:client id="{CC660A56-BEF1-40E8-BA4E-FAC38EEBD1AD}" v="144" dt="2023-10-22T23:12:16.047"/>
    <p1510:client id="{FEDE97CF-F3BE-4528-ADED-85813BFCC476}" v="42" dt="2023-10-23T12:51:16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simo Stefan" userId="e28e6785c0acddd5" providerId="LiveId" clId="{FEDE97CF-F3BE-4528-ADED-85813BFCC476}"/>
    <pc:docChg chg="modSld addSection modSection">
      <pc:chgData name="Massimo Stefan" userId="e28e6785c0acddd5" providerId="LiveId" clId="{FEDE97CF-F3BE-4528-ADED-85813BFCC476}" dt="2023-10-23T12:51:16.001" v="41" actId="20577"/>
      <pc:docMkLst>
        <pc:docMk/>
      </pc:docMkLst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946934594" sldId="256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902794312" sldId="257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709828751" sldId="260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892131414" sldId="262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429771863" sldId="269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443404359" sldId="286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4197957718" sldId="287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4267737193" sldId="288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600825880" sldId="289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390622530" sldId="290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255405955" sldId="291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005388412" sldId="292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090034934" sldId="293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056400725" sldId="294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361725533" sldId="295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740491202" sldId="296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803089897" sldId="297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424631623" sldId="298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062824905" sldId="299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402509740" sldId="300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830742973" sldId="301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690879358" sldId="302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843821070" sldId="303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989055900" sldId="304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4276649859" sldId="305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203798216" sldId="306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418133952" sldId="307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518213924" sldId="308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902418994" sldId="309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200952694" sldId="310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007919139" sldId="312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343885742" sldId="313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301672145" sldId="314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4120010780" sldId="315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5495214" sldId="316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201746877" sldId="317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1351655212" sldId="318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723523542" sldId="319"/>
        </pc:sldMkLst>
      </pc:sldChg>
      <pc:sldChg chg="modSp mod modTransition">
        <pc:chgData name="Massimo Stefan" userId="e28e6785c0acddd5" providerId="LiveId" clId="{FEDE97CF-F3BE-4528-ADED-85813BFCC476}" dt="2023-10-23T12:43:26.886" v="10" actId="20577"/>
        <pc:sldMkLst>
          <pc:docMk/>
          <pc:sldMk cId="3377314042" sldId="320"/>
        </pc:sldMkLst>
        <pc:spChg chg="mod">
          <ac:chgData name="Massimo Stefan" userId="e28e6785c0acddd5" providerId="LiveId" clId="{FEDE97CF-F3BE-4528-ADED-85813BFCC476}" dt="2023-10-23T12:43:26.886" v="10" actId="20577"/>
          <ac:spMkLst>
            <pc:docMk/>
            <pc:sldMk cId="3377314042" sldId="320"/>
            <ac:spMk id="10" creationId="{14DA0AF5-39E6-CEDD-EFC9-266EFBD793B3}"/>
          </ac:spMkLst>
        </pc:spChg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172928919" sldId="321"/>
        </pc:sldMkLst>
      </pc:sldChg>
      <pc:sldChg chg="modSp mod modTransition">
        <pc:chgData name="Massimo Stefan" userId="e28e6785c0acddd5" providerId="LiveId" clId="{FEDE97CF-F3BE-4528-ADED-85813BFCC476}" dt="2023-10-23T12:49:41.849" v="33" actId="20577"/>
        <pc:sldMkLst>
          <pc:docMk/>
          <pc:sldMk cId="3076039919" sldId="323"/>
        </pc:sldMkLst>
        <pc:spChg chg="mod">
          <ac:chgData name="Massimo Stefan" userId="e28e6785c0acddd5" providerId="LiveId" clId="{FEDE97CF-F3BE-4528-ADED-85813BFCC476}" dt="2023-10-23T12:49:41.849" v="33" actId="20577"/>
          <ac:spMkLst>
            <pc:docMk/>
            <pc:sldMk cId="3076039919" sldId="323"/>
            <ac:spMk id="9" creationId="{5A7C111A-02B7-9E9B-2E3A-7E6C5DEF17EA}"/>
          </ac:spMkLst>
        </pc:spChg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846674006" sldId="324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2932363988" sldId="325"/>
        </pc:sldMkLst>
      </pc:sldChg>
      <pc:sldChg chg="modTransition">
        <pc:chgData name="Massimo Stefan" userId="e28e6785c0acddd5" providerId="LiveId" clId="{FEDE97CF-F3BE-4528-ADED-85813BFCC476}" dt="2023-10-23T12:35:21.271" v="1"/>
        <pc:sldMkLst>
          <pc:docMk/>
          <pc:sldMk cId="3763641724" sldId="326"/>
        </pc:sldMkLst>
      </pc:sldChg>
      <pc:sldChg chg="modSp mod modTransition">
        <pc:chgData name="Massimo Stefan" userId="e28e6785c0acddd5" providerId="LiveId" clId="{FEDE97CF-F3BE-4528-ADED-85813BFCC476}" dt="2023-10-23T12:51:16.001" v="41" actId="20577"/>
        <pc:sldMkLst>
          <pc:docMk/>
          <pc:sldMk cId="1517199634" sldId="327"/>
        </pc:sldMkLst>
        <pc:spChg chg="mod">
          <ac:chgData name="Massimo Stefan" userId="e28e6785c0acddd5" providerId="LiveId" clId="{FEDE97CF-F3BE-4528-ADED-85813BFCC476}" dt="2023-10-23T12:51:16.001" v="41" actId="20577"/>
          <ac:spMkLst>
            <pc:docMk/>
            <pc:sldMk cId="1517199634" sldId="327"/>
            <ac:spMk id="8" creationId="{F18C4BB8-AC89-A26A-B0D5-4E967CEFFA65}"/>
          </ac:spMkLst>
        </pc:spChg>
      </pc:sldChg>
    </pc:docChg>
  </pc:docChgLst>
  <pc:docChgLst>
    <pc:chgData name="Filippo Momenté" userId="30e992ee9219e6d2" providerId="Windows Live" clId="Web-{A315B6CD-EFAF-4F67-94D5-792EFBCFC589}"/>
    <pc:docChg chg="modSld">
      <pc:chgData name="Filippo Momenté" userId="30e992ee9219e6d2" providerId="Windows Live" clId="Web-{A315B6CD-EFAF-4F67-94D5-792EFBCFC589}" dt="2023-10-23T12:52:45.247" v="4" actId="20577"/>
      <pc:docMkLst>
        <pc:docMk/>
      </pc:docMkLst>
      <pc:sldChg chg="modSp">
        <pc:chgData name="Filippo Momenté" userId="30e992ee9219e6d2" providerId="Windows Live" clId="Web-{A315B6CD-EFAF-4F67-94D5-792EFBCFC589}" dt="2023-10-23T12:34:47.144" v="2" actId="1076"/>
        <pc:sldMkLst>
          <pc:docMk/>
          <pc:sldMk cId="3443404359" sldId="286"/>
        </pc:sldMkLst>
        <pc:spChg chg="mod">
          <ac:chgData name="Filippo Momenté" userId="30e992ee9219e6d2" providerId="Windows Live" clId="Web-{A315B6CD-EFAF-4F67-94D5-792EFBCFC589}" dt="2023-10-23T12:34:47.144" v="2" actId="1076"/>
          <ac:spMkLst>
            <pc:docMk/>
            <pc:sldMk cId="3443404359" sldId="286"/>
            <ac:spMk id="3" creationId="{2995F3B1-2D38-8767-6BD5-6AB83A9F11A2}"/>
          </ac:spMkLst>
        </pc:spChg>
      </pc:sldChg>
      <pc:sldChg chg="modSp">
        <pc:chgData name="Filippo Momenté" userId="30e992ee9219e6d2" providerId="Windows Live" clId="Web-{A315B6CD-EFAF-4F67-94D5-792EFBCFC589}" dt="2023-10-23T12:45:24.809" v="3" actId="20577"/>
        <pc:sldMkLst>
          <pc:docMk/>
          <pc:sldMk cId="1200952694" sldId="310"/>
        </pc:sldMkLst>
        <pc:spChg chg="mod">
          <ac:chgData name="Filippo Momenté" userId="30e992ee9219e6d2" providerId="Windows Live" clId="Web-{A315B6CD-EFAF-4F67-94D5-792EFBCFC589}" dt="2023-10-23T12:45:24.809" v="3" actId="20577"/>
          <ac:spMkLst>
            <pc:docMk/>
            <pc:sldMk cId="1200952694" sldId="310"/>
            <ac:spMk id="10" creationId="{D98FEE13-9BB0-094E-88B9-E62DA1583A2A}"/>
          </ac:spMkLst>
        </pc:spChg>
      </pc:sldChg>
      <pc:sldChg chg="modSp">
        <pc:chgData name="Filippo Momenté" userId="30e992ee9219e6d2" providerId="Windows Live" clId="Web-{A315B6CD-EFAF-4F67-94D5-792EFBCFC589}" dt="2023-10-23T12:52:45.247" v="4" actId="20577"/>
        <pc:sldMkLst>
          <pc:docMk/>
          <pc:sldMk cId="1301672145" sldId="314"/>
        </pc:sldMkLst>
        <pc:spChg chg="mod">
          <ac:chgData name="Filippo Momenté" userId="30e992ee9219e6d2" providerId="Windows Live" clId="Web-{A315B6CD-EFAF-4F67-94D5-792EFBCFC589}" dt="2023-10-23T12:52:45.247" v="4" actId="20577"/>
          <ac:spMkLst>
            <pc:docMk/>
            <pc:sldMk cId="1301672145" sldId="314"/>
            <ac:spMk id="2" creationId="{8DDAFC6A-78BF-3BE4-5A70-7480A216A82E}"/>
          </ac:spMkLst>
        </pc:spChg>
      </pc:sldChg>
    </pc:docChg>
  </pc:docChgLst>
  <pc:docChgLst>
    <pc:chgData name="Alex Astolfi" userId="4ac67772dd2e8272" providerId="LiveId" clId="{CA311A5D-FA03-476A-ACDF-95F427D1F0F2}"/>
    <pc:docChg chg="modSld">
      <pc:chgData name="Alex Astolfi" userId="4ac67772dd2e8272" providerId="LiveId" clId="{CA311A5D-FA03-476A-ACDF-95F427D1F0F2}" dt="2023-10-23T13:49:55.913" v="70" actId="20577"/>
      <pc:docMkLst>
        <pc:docMk/>
      </pc:docMkLst>
      <pc:sldChg chg="modSp mod">
        <pc:chgData name="Alex Astolfi" userId="4ac67772dd2e8272" providerId="LiveId" clId="{CA311A5D-FA03-476A-ACDF-95F427D1F0F2}" dt="2023-10-23T12:31:54.645" v="30" actId="20577"/>
        <pc:sldMkLst>
          <pc:docMk/>
          <pc:sldMk cId="3946934594" sldId="256"/>
        </pc:sldMkLst>
        <pc:spChg chg="mod">
          <ac:chgData name="Alex Astolfi" userId="4ac67772dd2e8272" providerId="LiveId" clId="{CA311A5D-FA03-476A-ACDF-95F427D1F0F2}" dt="2023-10-23T12:31:33.599" v="14" actId="20577"/>
          <ac:spMkLst>
            <pc:docMk/>
            <pc:sldMk cId="3946934594" sldId="256"/>
            <ac:spMk id="2" creationId="{632BE5BF-9922-45FB-8F3F-4446D40A051B}"/>
          </ac:spMkLst>
        </pc:spChg>
        <pc:spChg chg="mod">
          <ac:chgData name="Alex Astolfi" userId="4ac67772dd2e8272" providerId="LiveId" clId="{CA311A5D-FA03-476A-ACDF-95F427D1F0F2}" dt="2023-10-23T12:31:54.645" v="30" actId="20577"/>
          <ac:spMkLst>
            <pc:docMk/>
            <pc:sldMk cId="3946934594" sldId="256"/>
            <ac:spMk id="3" creationId="{0D537F64-4C96-4AA8-BB21-E8053A3186DD}"/>
          </ac:spMkLst>
        </pc:spChg>
      </pc:sldChg>
      <pc:sldChg chg="modSp">
        <pc:chgData name="Alex Astolfi" userId="4ac67772dd2e8272" providerId="LiveId" clId="{CA311A5D-FA03-476A-ACDF-95F427D1F0F2}" dt="2023-10-23T12:49:28.886" v="31" actId="1036"/>
        <pc:sldMkLst>
          <pc:docMk/>
          <pc:sldMk cId="2361725533" sldId="295"/>
        </pc:sldMkLst>
        <pc:picChg chg="mod">
          <ac:chgData name="Alex Astolfi" userId="4ac67772dd2e8272" providerId="LiveId" clId="{CA311A5D-FA03-476A-ACDF-95F427D1F0F2}" dt="2023-10-23T12:49:28.886" v="31" actId="1036"/>
          <ac:picMkLst>
            <pc:docMk/>
            <pc:sldMk cId="2361725533" sldId="295"/>
            <ac:picMk id="3" creationId="{839276B9-3E45-5D5D-9865-FAF1EE8DDA7D}"/>
          </ac:picMkLst>
        </pc:picChg>
      </pc:sldChg>
      <pc:sldChg chg="modSp mod">
        <pc:chgData name="Alex Astolfi" userId="4ac67772dd2e8272" providerId="LiveId" clId="{CA311A5D-FA03-476A-ACDF-95F427D1F0F2}" dt="2023-10-23T13:42:09.018" v="36" actId="27107"/>
        <pc:sldMkLst>
          <pc:docMk/>
          <pc:sldMk cId="4276649859" sldId="305"/>
        </pc:sldMkLst>
        <pc:spChg chg="mod">
          <ac:chgData name="Alex Astolfi" userId="4ac67772dd2e8272" providerId="LiveId" clId="{CA311A5D-FA03-476A-ACDF-95F427D1F0F2}" dt="2023-10-23T13:41:56.177" v="35" actId="20577"/>
          <ac:spMkLst>
            <pc:docMk/>
            <pc:sldMk cId="4276649859" sldId="305"/>
            <ac:spMk id="4" creationId="{15A472FA-1105-252A-E9F3-9CA650F86037}"/>
          </ac:spMkLst>
        </pc:spChg>
        <pc:spChg chg="mod">
          <ac:chgData name="Alex Astolfi" userId="4ac67772dd2e8272" providerId="LiveId" clId="{CA311A5D-FA03-476A-ACDF-95F427D1F0F2}" dt="2023-10-23T13:42:09.018" v="36" actId="27107"/>
          <ac:spMkLst>
            <pc:docMk/>
            <pc:sldMk cId="4276649859" sldId="305"/>
            <ac:spMk id="8" creationId="{0E90C15C-0586-EC21-9EE5-B1F08B3ADD09}"/>
          </ac:spMkLst>
        </pc:spChg>
      </pc:sldChg>
      <pc:sldChg chg="modSp mod">
        <pc:chgData name="Alex Astolfi" userId="4ac67772dd2e8272" providerId="LiveId" clId="{CA311A5D-FA03-476A-ACDF-95F427D1F0F2}" dt="2023-10-23T13:49:55.913" v="70" actId="20577"/>
        <pc:sldMkLst>
          <pc:docMk/>
          <pc:sldMk cId="1203798216" sldId="306"/>
        </pc:sldMkLst>
        <pc:spChg chg="mod">
          <ac:chgData name="Alex Astolfi" userId="4ac67772dd2e8272" providerId="LiveId" clId="{CA311A5D-FA03-476A-ACDF-95F427D1F0F2}" dt="2023-10-23T13:49:55.913" v="70" actId="20577"/>
          <ac:spMkLst>
            <pc:docMk/>
            <pc:sldMk cId="1203798216" sldId="306"/>
            <ac:spMk id="6" creationId="{CA9AC69F-624A-8A4A-6D9A-BC0B8ECB3788}"/>
          </ac:spMkLst>
        </pc:spChg>
      </pc:sldChg>
      <pc:sldChg chg="modSp mod">
        <pc:chgData name="Alex Astolfi" userId="4ac67772dd2e8272" providerId="LiveId" clId="{CA311A5D-FA03-476A-ACDF-95F427D1F0F2}" dt="2023-10-23T13:49:48.250" v="69" actId="20577"/>
        <pc:sldMkLst>
          <pc:docMk/>
          <pc:sldMk cId="1902418994" sldId="309"/>
        </pc:sldMkLst>
        <pc:spChg chg="mod">
          <ac:chgData name="Alex Astolfi" userId="4ac67772dd2e8272" providerId="LiveId" clId="{CA311A5D-FA03-476A-ACDF-95F427D1F0F2}" dt="2023-10-23T13:49:48.250" v="69" actId="20577"/>
          <ac:spMkLst>
            <pc:docMk/>
            <pc:sldMk cId="1902418994" sldId="309"/>
            <ac:spMk id="8" creationId="{F18C4BB8-AC89-A26A-B0D5-4E967CEFFA6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10/23/2023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GB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genier%C3%ADa_ontol%C3%B3gica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hyperlink" Target="https://technofaq.org/posts/2019/01/5-reasons-for-your-company-to-focus-on-chatbots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802.05365.pdf" TargetMode="External"/><Relationship Id="rId13" Type="http://schemas.openxmlformats.org/officeDocument/2006/relationships/hyperlink" Target="https://arxiv.org/pdf/2010.06775.pdf" TargetMode="External"/><Relationship Id="rId18" Type="http://schemas.openxmlformats.org/officeDocument/2006/relationships/hyperlink" Target="https://dl.acm.org/doi/pdf/10.1145/365153.365168" TargetMode="External"/><Relationship Id="rId3" Type="http://schemas.openxmlformats.org/officeDocument/2006/relationships/hyperlink" Target="https://arxiv.org/pdf/1607.04606.pdf" TargetMode="External"/><Relationship Id="rId21" Type="http://schemas.openxmlformats.org/officeDocument/2006/relationships/hyperlink" Target="https://www.analyticsvidhya.com/blog/2017/06/word-embeddings-count-word2veec/" TargetMode="External"/><Relationship Id="rId7" Type="http://schemas.openxmlformats.org/officeDocument/2006/relationships/hyperlink" Target="https://arxiv.org/pdf/1708.00107.pdf" TargetMode="External"/><Relationship Id="rId12" Type="http://schemas.openxmlformats.org/officeDocument/2006/relationships/hyperlink" Target="https://arxiv.org/pdf/1908.03557.pdf" TargetMode="External"/><Relationship Id="rId17" Type="http://schemas.openxmlformats.org/officeDocument/2006/relationships/hyperlink" Target="https://aclanthology.org/www.mt-archive.info/Garvin-1967.pdf" TargetMode="External"/><Relationship Id="rId2" Type="http://schemas.openxmlformats.org/officeDocument/2006/relationships/hyperlink" Target="https://www.samyzaf.com/ML/nlp/nlp.html" TargetMode="External"/><Relationship Id="rId16" Type="http://schemas.openxmlformats.org/officeDocument/2006/relationships/hyperlink" Target="https://aclanthology.org/www.mt-archive.info/90/MTNI-1999-Hutchins.pdf" TargetMode="External"/><Relationship Id="rId20" Type="http://schemas.openxmlformats.org/officeDocument/2006/relationships/hyperlink" Target="https://www.rfc-editor.org/rfc/rfc439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ai.stanford.edu/blog/contextual/" TargetMode="External"/><Relationship Id="rId11" Type="http://schemas.openxmlformats.org/officeDocument/2006/relationships/hyperlink" Target="https://proceedings.kr.org/2022/44/kr2022-0044-aspis-et-al.pdf" TargetMode="External"/><Relationship Id="rId5" Type="http://schemas.openxmlformats.org/officeDocument/2006/relationships/hyperlink" Target="https://medium.com/analytics-vidhya/word-vectorization-using-glove-76919685ee0b" TargetMode="External"/><Relationship Id="rId15" Type="http://schemas.openxmlformats.org/officeDocument/2006/relationships/hyperlink" Target="https://medium.com/@antoine.louis/a-brief-history-of-natural-language-processing-part-1-ffbcb937ebce" TargetMode="External"/><Relationship Id="rId10" Type="http://schemas.openxmlformats.org/officeDocument/2006/relationships/hyperlink" Target="https://s3-us-west-2.amazonaws.com/openai-assets/research-covers/language-unsupervised/language_understanding_paper.pdf" TargetMode="External"/><Relationship Id="rId19" Type="http://schemas.openxmlformats.org/officeDocument/2006/relationships/hyperlink" Target="https://www.cambridge.org/core/journals/behavioral-and-brain-sciences/article/abs/on-the-generality-of-parry-colbys-paranoia-model/CAEAAACBB8894DF9BB0ABC7CD7519D7C" TargetMode="External"/><Relationship Id="rId4" Type="http://schemas.openxmlformats.org/officeDocument/2006/relationships/hyperlink" Target="https://aclanthology.org/D14-1162/" TargetMode="External"/><Relationship Id="rId9" Type="http://schemas.openxmlformats.org/officeDocument/2006/relationships/hyperlink" Target="https://arxiv.org/pdf/1810.04805.pdf" TargetMode="External"/><Relationship Id="rId14" Type="http://schemas.openxmlformats.org/officeDocument/2006/relationships/hyperlink" Target="https://www.icts.res.in/sites/default/files/media/media-library/NLPIntro.pdf" TargetMode="External"/><Relationship Id="rId22" Type="http://schemas.openxmlformats.org/officeDocument/2006/relationships/hyperlink" Target="https://arxiv.org/abs/1301.3781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proyectomatriz.wordpress.com/2010/03/22/lamarck-y-la-venganza-del-imperio-iii-la-fe-en-la-seleccion-natural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570008"/>
            <a:ext cx="7348670" cy="2069304"/>
          </a:xfrm>
        </p:spPr>
        <p:txBody>
          <a:bodyPr/>
          <a:lstStyle/>
          <a:p>
            <a:r>
              <a:rPr lang="en-US" sz="5400"/>
              <a:t>Representation of Words in NLP: 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48808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D1D5DB"/>
                </a:solidFill>
                <a:latin typeface="Söhne"/>
              </a:rPr>
              <a:t>From Symbols</a:t>
            </a: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 to Contextualized Embeddings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3F5BB2-8C7A-9C85-92B3-E9B6794466CA}"/>
              </a:ext>
            </a:extLst>
          </p:cNvPr>
          <p:cNvSpPr txBox="1">
            <a:spLocks/>
          </p:cNvSpPr>
          <p:nvPr/>
        </p:nvSpPr>
        <p:spPr>
          <a:xfrm>
            <a:off x="4477109" y="4917804"/>
            <a:ext cx="5633049" cy="135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>
                <a:solidFill>
                  <a:srgbClr val="D1D5DB"/>
                </a:solidFill>
                <a:latin typeface="Söhne"/>
              </a:rPr>
              <a:t>Presented by:</a:t>
            </a:r>
          </a:p>
          <a:p>
            <a:pPr algn="r"/>
            <a:r>
              <a:rPr lang="en-US">
                <a:solidFill>
                  <a:srgbClr val="63B7C6"/>
                </a:solidFill>
                <a:latin typeface="Söhne"/>
              </a:rPr>
              <a:t>Alex Astolfi</a:t>
            </a:r>
          </a:p>
          <a:p>
            <a:pPr algn="r"/>
            <a:r>
              <a:rPr lang="en-US">
                <a:solidFill>
                  <a:srgbClr val="63B7C6"/>
                </a:solidFill>
                <a:latin typeface="Söhne"/>
              </a:rPr>
              <a:t>Filippo Momentè</a:t>
            </a:r>
          </a:p>
          <a:p>
            <a:pPr algn="r"/>
            <a:r>
              <a:rPr lang="en-US">
                <a:solidFill>
                  <a:srgbClr val="63B7C6"/>
                </a:solidFill>
                <a:latin typeface="Söhne"/>
              </a:rPr>
              <a:t>Massimo Stefan</a:t>
            </a:r>
          </a:p>
          <a:p>
            <a:pPr algn="r"/>
            <a:endParaRPr lang="en-US">
              <a:latin typeface="Söhne"/>
            </a:endParaRPr>
          </a:p>
          <a:p>
            <a:pPr algn="r"/>
            <a:endParaRPr lang="en-US">
              <a:latin typeface="Söh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9837-538B-A275-BD87-457538182FA3}"/>
              </a:ext>
            </a:extLst>
          </p:cNvPr>
          <p:cNvSpPr txBox="1"/>
          <p:nvPr/>
        </p:nvSpPr>
        <p:spPr>
          <a:xfrm>
            <a:off x="2761488" y="5902072"/>
            <a:ext cx="187089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spc="300">
                <a:solidFill>
                  <a:srgbClr val="D1D5DB"/>
                </a:solidFill>
                <a:latin typeface="Söhne"/>
                <a:cs typeface="Arial" panose="020B0604020202020204" pitchFamily="34" charset="0"/>
              </a:rPr>
              <a:t>23-10-2023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6B44-9320-7BF4-7214-3238A63D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1970s: Conceptual Ontologies and Early Chatterbots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5D44-3CB7-1A90-7721-74F981FE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868F3F-0CE4-77FF-3AA0-E41FE122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593013" y="1924893"/>
            <a:ext cx="2377847" cy="20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EC11F8-4AE3-248A-EB33-BB602159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>
            <a:off x="3610270" y="1924893"/>
            <a:ext cx="3674332" cy="20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8FEE13-9BB0-094E-88B9-E62DA1583A2A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134905" y="4291554"/>
            <a:ext cx="3294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>
                <a:solidFill>
                  <a:srgbClr val="D1D5DB"/>
                </a:solidFill>
                <a:latin typeface="Söhne"/>
              </a:rPr>
              <a:t>B</a:t>
            </a:r>
            <a:r>
              <a:rPr lang="en-US" sz="2400" b="0" i="0">
                <a:solidFill>
                  <a:srgbClr val="D1D5DB"/>
                </a:solidFill>
                <a:effectLst/>
                <a:latin typeface="Söhne"/>
              </a:rPr>
              <a:t>irth of conceptual ontologies</a:t>
            </a:r>
            <a:endParaRPr lang="en-US" sz="1800">
              <a:solidFill>
                <a:schemeClr val="bg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6BC4716-2B0A-EA9C-1A0B-3A9D5FAA2EC4}"/>
              </a:ext>
            </a:extLst>
          </p:cNvPr>
          <p:cNvSpPr txBox="1">
            <a:spLocks/>
          </p:cNvSpPr>
          <p:nvPr/>
        </p:nvSpPr>
        <p:spPr>
          <a:xfrm>
            <a:off x="3800405" y="4291554"/>
            <a:ext cx="3294062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D1D5DB"/>
                </a:solidFill>
                <a:latin typeface="Söhne"/>
              </a:rPr>
              <a:t>Creation of early chatterbots</a:t>
            </a:r>
            <a:endParaRPr lang="en-US" sz="1800">
              <a:latin typeface="Söhne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4E767F2-FCF9-2BA1-EB15-E89665849C1A}"/>
              </a:ext>
            </a:extLst>
          </p:cNvPr>
          <p:cNvSpPr txBox="1">
            <a:spLocks/>
          </p:cNvSpPr>
          <p:nvPr/>
        </p:nvSpPr>
        <p:spPr>
          <a:xfrm>
            <a:off x="8078290" y="4291554"/>
            <a:ext cx="3294062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i="0">
                <a:solidFill>
                  <a:srgbClr val="D1D5DB"/>
                </a:solidFill>
                <a:effectLst/>
                <a:latin typeface="Söhne"/>
              </a:rPr>
              <a:t>PARRY, simulate a person with paranoid schizophrenia (1972)</a:t>
            </a:r>
            <a:endParaRPr lang="en-US" sz="2400">
              <a:latin typeface="Söhne"/>
            </a:endParaRPr>
          </a:p>
        </p:txBody>
      </p:sp>
      <p:pic>
        <p:nvPicPr>
          <p:cNvPr id="3" name="Immagine 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4403AA7-3079-1284-C241-3BDE345F3E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43" y="1924893"/>
            <a:ext cx="3866557" cy="2074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49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31719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6B44-9320-7BF4-7214-3238A63DB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/>
              <a:t>Early 1980s: Symbolic Approaches in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5D44-3CB7-1A90-7721-74F981FE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4E767F2-FCF9-2BA1-EB15-E89665849C1A}"/>
              </a:ext>
            </a:extLst>
          </p:cNvPr>
          <p:cNvSpPr txBox="1">
            <a:spLocks/>
          </p:cNvSpPr>
          <p:nvPr/>
        </p:nvSpPr>
        <p:spPr>
          <a:xfrm>
            <a:off x="443365" y="1517715"/>
            <a:ext cx="5184437" cy="465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Dominance of symbolic approaches: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Rule-based systems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Formal grammars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Parsing algorithms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Predicate logic</a:t>
            </a:r>
          </a:p>
        </p:txBody>
      </p:sp>
      <p:pic>
        <p:nvPicPr>
          <p:cNvPr id="1026" name="Picture 2" descr="An image of a structured flowchart, a tree diagram, a parsing tree and a logic gate that blend together.">
            <a:extLst>
              <a:ext uri="{FF2B5EF4-FFF2-40B4-BE49-F238E27FC236}">
                <a16:creationId xmlns:a16="http://schemas.microsoft.com/office/drawing/2014/main" id="{D4387426-A161-2AE2-2C26-F2DC2C98F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r="-1" b="6216"/>
          <a:stretch/>
        </p:blipFill>
        <p:spPr bwMode="auto">
          <a:xfrm>
            <a:off x="6474163" y="1517715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0308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Symbols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11491460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💡 Idea: Words are NOT represented through numbers but through </a:t>
            </a:r>
            <a:r>
              <a:rPr lang="en-US" sz="2000" b="1">
                <a:cs typeface="+mn-cs"/>
              </a:rPr>
              <a:t>strings of characters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Embeddings are highly interpretable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Explicit knowledge representation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Allow rule manipulation and customization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Easily incorporate domain-specific knowledge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Embedding are complex to create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Require high maintenance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Lack scalability to RW applications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Capture limited semantic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Cannot effectively resolve ambiguities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EDFCA4F-C0BE-EA1B-62FA-18DFC93C794D}"/>
              </a:ext>
            </a:extLst>
          </p:cNvPr>
          <p:cNvSpPr txBox="1">
            <a:spLocks/>
          </p:cNvSpPr>
          <p:nvPr/>
        </p:nvSpPr>
        <p:spPr>
          <a:xfrm>
            <a:off x="350270" y="5284138"/>
            <a:ext cx="11491460" cy="892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can be applied on all tasks where explicit and interpretable rules are needed (parsing, basic MT, syntax checking, …) or simple well-defined non-scalable domains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63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96E8-45C5-21A7-DB9A-E57D3C24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 1980s - 2000s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C62D-33B8-D798-C8AB-F7E1AD067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754880"/>
            <a:ext cx="8293489" cy="365760"/>
          </a:xfrm>
        </p:spPr>
        <p:txBody>
          <a:bodyPr>
            <a:normAutofit/>
          </a:bodyPr>
          <a:lstStyle/>
          <a:p>
            <a:r>
              <a:rPr lang="en-US"/>
              <a:t>Transitioning from Symbolic to Data-Driven Paradigms in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B50-19CB-A917-B00F-52680C7B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6773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0F63-5A07-7256-95E3-25A78986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 80s: Statistical language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CBA77-BC42-DB19-4CFC-9CD2E745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F42E964-01A4-5981-D612-6BD1F55FC01C}"/>
              </a:ext>
            </a:extLst>
          </p:cNvPr>
          <p:cNvSpPr txBox="1">
            <a:spLocks/>
          </p:cNvSpPr>
          <p:nvPr/>
        </p:nvSpPr>
        <p:spPr>
          <a:xfrm>
            <a:off x="2562386" y="1785480"/>
            <a:ext cx="7253418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💡 Idea: Instead of writing rules, models handle language through </a:t>
            </a:r>
            <a:r>
              <a:rPr lang="en-US" sz="2000" b="1">
                <a:cs typeface="+mn-cs"/>
              </a:rPr>
              <a:t>probability distributions </a:t>
            </a:r>
            <a:r>
              <a:rPr lang="en-US" sz="2000">
                <a:cs typeface="+mn-cs"/>
              </a:rPr>
              <a:t>learnt from text data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8B414D-B91D-F0A3-1887-105F13421327}"/>
              </a:ext>
            </a:extLst>
          </p:cNvPr>
          <p:cNvSpPr txBox="1">
            <a:spLocks/>
          </p:cNvSpPr>
          <p:nvPr/>
        </p:nvSpPr>
        <p:spPr>
          <a:xfrm>
            <a:off x="1851703" y="3429000"/>
            <a:ext cx="3666931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⚡ Computational power ⚡</a:t>
            </a:r>
          </a:p>
        </p:txBody>
      </p:sp>
      <p:pic>
        <p:nvPicPr>
          <p:cNvPr id="8" name="Graphic 7" descr="Downward trend graph with solid fill">
            <a:extLst>
              <a:ext uri="{FF2B5EF4-FFF2-40B4-BE49-F238E27FC236}">
                <a16:creationId xmlns:a16="http://schemas.microsoft.com/office/drawing/2014/main" id="{51C2A749-0166-2ADF-DAF5-B16EADA97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631" y="3257716"/>
            <a:ext cx="914400" cy="914400"/>
          </a:xfrm>
          <a:prstGeom prst="rect">
            <a:avLst/>
          </a:prstGeom>
        </p:spPr>
      </p:pic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DDD5C4AB-FCB0-03E3-3E9C-1F4EDBD0B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304" y="3343358"/>
            <a:ext cx="914400" cy="91440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124377E-EA5A-D92D-620B-FD443A9D0DFA}"/>
              </a:ext>
            </a:extLst>
          </p:cNvPr>
          <p:cNvSpPr txBox="1">
            <a:spLocks/>
          </p:cNvSpPr>
          <p:nvPr/>
        </p:nvSpPr>
        <p:spPr>
          <a:xfrm>
            <a:off x="7440031" y="3429000"/>
            <a:ext cx="3626709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🔤 </a:t>
            </a:r>
            <a:r>
              <a:rPr lang="en-US" sz="2000" err="1">
                <a:cs typeface="+mn-cs"/>
              </a:rPr>
              <a:t>Chomskyan</a:t>
            </a:r>
            <a:r>
              <a:rPr lang="en-US" sz="2000">
                <a:cs typeface="+mn-cs"/>
              </a:rPr>
              <a:t> theories 🔤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049E55-408E-6B3F-FFAF-14B3D17354FB}"/>
              </a:ext>
            </a:extLst>
          </p:cNvPr>
          <p:cNvSpPr txBox="1">
            <a:spLocks/>
          </p:cNvSpPr>
          <p:nvPr/>
        </p:nvSpPr>
        <p:spPr>
          <a:xfrm>
            <a:off x="5518635" y="3429000"/>
            <a:ext cx="756913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+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B4C85F-8AA8-8D62-4D30-3056575739CE}"/>
              </a:ext>
            </a:extLst>
          </p:cNvPr>
          <p:cNvSpPr txBox="1">
            <a:spLocks/>
          </p:cNvSpPr>
          <p:nvPr/>
        </p:nvSpPr>
        <p:spPr>
          <a:xfrm>
            <a:off x="5518635" y="4329404"/>
            <a:ext cx="756913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=</a:t>
            </a:r>
          </a:p>
        </p:txBody>
      </p:sp>
      <p:pic>
        <p:nvPicPr>
          <p:cNvPr id="14" name="Graphic 13" descr="Upward trend with solid fill">
            <a:extLst>
              <a:ext uri="{FF2B5EF4-FFF2-40B4-BE49-F238E27FC236}">
                <a16:creationId xmlns:a16="http://schemas.microsoft.com/office/drawing/2014/main" id="{BC481F40-EF66-777F-3F89-051BD18B0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2614" y="5072520"/>
            <a:ext cx="914400" cy="914400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5FA28B5-2828-32E4-44F3-CB0ADF4D96C7}"/>
              </a:ext>
            </a:extLst>
          </p:cNvPr>
          <p:cNvSpPr txBox="1">
            <a:spLocks/>
          </p:cNvSpPr>
          <p:nvPr/>
        </p:nvSpPr>
        <p:spPr>
          <a:xfrm>
            <a:off x="4213060" y="5072520"/>
            <a:ext cx="3666931" cy="74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cs typeface="+mn-cs"/>
              </a:rPr>
              <a:t>📊 Statistical models 📊</a:t>
            </a:r>
          </a:p>
        </p:txBody>
      </p:sp>
    </p:spTree>
    <p:extLst>
      <p:ext uri="{BB962C8B-B14F-4D97-AF65-F5344CB8AC3E}">
        <p14:creationId xmlns:p14="http://schemas.microsoft.com/office/powerpoint/2010/main" val="206282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DE81-B4C8-CCFB-4EB9-914172B4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/>
              <a:t>1990s: Corpora Linguistics and Statical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B88DC-9963-57F4-27A8-9102F057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026" name="Picture 2" descr="A picture about machine translation">
            <a:extLst>
              <a:ext uri="{FF2B5EF4-FFF2-40B4-BE49-F238E27FC236}">
                <a16:creationId xmlns:a16="http://schemas.microsoft.com/office/drawing/2014/main" id="{843A0B54-7964-5AB5-8CEC-071C29FBC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129"/>
          <a:stretch/>
        </p:blipFill>
        <p:spPr bwMode="auto">
          <a:xfrm>
            <a:off x="444500" y="1403415"/>
            <a:ext cx="5184437" cy="465924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BABB153-6C0F-F53B-A007-56CF4F52CCC3}"/>
              </a:ext>
            </a:extLst>
          </p:cNvPr>
          <p:cNvSpPr txBox="1">
            <a:spLocks/>
          </p:cNvSpPr>
          <p:nvPr/>
        </p:nvSpPr>
        <p:spPr>
          <a:xfrm>
            <a:off x="6096000" y="1403415"/>
            <a:ext cx="5651500" cy="4659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Rise of corpora linguistics and use of datasets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Success of statistical approaches in machine translation, but still limited amount of data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Introduction of supervised machine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140250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DE81-B4C8-CCFB-4EB9-914172B4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/>
              <a:t>2000s: Treebanks and Early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B88DC-9963-57F4-27A8-9102F057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BABB153-6C0F-F53B-A007-56CF4F52CCC3}"/>
              </a:ext>
            </a:extLst>
          </p:cNvPr>
          <p:cNvSpPr txBox="1">
            <a:spLocks/>
          </p:cNvSpPr>
          <p:nvPr/>
        </p:nvSpPr>
        <p:spPr>
          <a:xfrm>
            <a:off x="6096000" y="1403415"/>
            <a:ext cx="5651500" cy="4659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Introduction of Penn Treebank and other annotated large corpora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New statistical parsing techniques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Research in semi-supervised/unsupervised learning</a:t>
            </a:r>
          </a:p>
        </p:txBody>
      </p:sp>
      <p:pic>
        <p:nvPicPr>
          <p:cNvPr id="2050" name="Picture 2" descr="Penn Treebank and annotated large corpora from web">
            <a:extLst>
              <a:ext uri="{FF2B5EF4-FFF2-40B4-BE49-F238E27FC236}">
                <a16:creationId xmlns:a16="http://schemas.microsoft.com/office/drawing/2014/main" id="{0D4B9A76-D9E3-972A-479C-7784CA9DD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4" y="1403415"/>
            <a:ext cx="4659247" cy="465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7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Bag of words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create a </a:t>
            </a:r>
            <a:r>
              <a:rPr lang="en-US" sz="2000" b="1">
                <a:cs typeface="+mn-cs"/>
              </a:rPr>
              <a:t>sorted vocabulary of all unique words </a:t>
            </a:r>
            <a:r>
              <a:rPr lang="en-US" sz="2000">
                <a:cs typeface="+mn-cs"/>
              </a:rPr>
              <a:t>present in the corpus and represent each word with a fixed length vector obtained based on counting frequency</a:t>
            </a:r>
            <a:endParaRPr lang="en-US" sz="2000" b="1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74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 of words: One-hot encoding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each word is represented by a vector of vocabulary length with all 0s, except for its position</a:t>
            </a:r>
            <a:endParaRPr lang="en-US" sz="2000" b="1"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556588"/>
            <a:ext cx="10255819" cy="3172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📝 Example document: [“today I rained”, “today I ate pizza”]</a:t>
            </a:r>
          </a:p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📕 Vocabulary: [ate, I, it, pizza, rained, today]</a:t>
            </a:r>
          </a:p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🔣 Encoding of “ate”: [1,0,0,0,0,0]</a:t>
            </a:r>
          </a:p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🔣 Encoding of “pizza”: [0,0,0,1,0,0]</a:t>
            </a:r>
          </a:p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📄 Note: can be extended to sentences (based on words present or not)</a:t>
            </a:r>
          </a:p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🔣 Encoding of “today I ate pizza”: [1,1,0,1,0,1]</a:t>
            </a:r>
          </a:p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5A472FA-1105-252A-E9F3-9CA650F86037}"/>
              </a:ext>
            </a:extLst>
          </p:cNvPr>
          <p:cNvSpPr txBox="1">
            <a:spLocks/>
          </p:cNvSpPr>
          <p:nvPr/>
        </p:nvSpPr>
        <p:spPr>
          <a:xfrm>
            <a:off x="6640287" y="4606500"/>
            <a:ext cx="4946699" cy="808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82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 of words: Count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350270" y="1280905"/>
            <a:ext cx="11491460" cy="1474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 matrix D*V represent the corpus, where: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 is the number of documents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V is the vocabulary length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55143"/>
            <a:ext cx="7030455" cy="21247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📝 Example document 1: [“today I ate pizza”]</a:t>
            </a:r>
          </a:p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📝 Example document 2: [“I ate pizza and you ate pasta”]</a:t>
            </a:r>
          </a:p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📝 Example document 3: [“today it rained”]</a:t>
            </a:r>
          </a:p>
          <a:p>
            <a:pPr>
              <a:lnSpc>
                <a:spcPct val="110000"/>
              </a:lnSpc>
            </a:pPr>
            <a:endParaRPr lang="en-US" sz="2000"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📕 Vocabulary: [and, ate, I, it, pasta, pizza, rained, today, you]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5A472FA-1105-252A-E9F3-9CA650F86037}"/>
              </a:ext>
            </a:extLst>
          </p:cNvPr>
          <p:cNvSpPr txBox="1">
            <a:spLocks/>
          </p:cNvSpPr>
          <p:nvPr/>
        </p:nvSpPr>
        <p:spPr>
          <a:xfrm>
            <a:off x="6640287" y="4606500"/>
            <a:ext cx="4946699" cy="808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sz="2000">
              <a:cs typeface="+mn-cs"/>
            </a:endParaRPr>
          </a:p>
        </p:txBody>
      </p:sp>
      <p:pic>
        <p:nvPicPr>
          <p:cNvPr id="5" name="Picture 4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A7C49176-4B8A-B536-C28E-779777F6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3" y="4999406"/>
            <a:ext cx="10287853" cy="149823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AE5CF55-E1FC-D56D-57E5-54021B4E8C19}"/>
              </a:ext>
            </a:extLst>
          </p:cNvPr>
          <p:cNvSpPr txBox="1">
            <a:spLocks/>
          </p:cNvSpPr>
          <p:nvPr/>
        </p:nvSpPr>
        <p:spPr>
          <a:xfrm>
            <a:off x="6531429" y="3732207"/>
            <a:ext cx="5660571" cy="1147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🔣 Encoding of “I ate pizza and you ate pasta”: [1,2,1,0,1,1,0,0,1]</a:t>
            </a:r>
          </a:p>
          <a:p>
            <a:pPr algn="ctr"/>
            <a:endParaRPr lang="en-US" sz="20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05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3497-927C-4D9D-65CE-4405284EF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1536" y="115767"/>
            <a:ext cx="4945598" cy="1243584"/>
          </a:xfrm>
        </p:spPr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995F3B1-2D38-8767-6BD5-6AB83A9F11A2}"/>
              </a:ext>
            </a:extLst>
          </p:cNvPr>
          <p:cNvSpPr txBox="1">
            <a:spLocks/>
          </p:cNvSpPr>
          <p:nvPr/>
        </p:nvSpPr>
        <p:spPr>
          <a:xfrm>
            <a:off x="4847303" y="1998859"/>
            <a:ext cx="7109831" cy="40932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Introduction to NLP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1950s - early 1960s: The Dawn of NLP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Late 1960s - early 1980s: Transition to Structured Representation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Late 1980s - 2000s: Transitioning from Symbolic to Data-Driven Paradigms in NLP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2010s: The Era of Neural Embeddings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2020s: Advancements in Word Embedding Techniques and Interpretability</a:t>
            </a:r>
          </a:p>
          <a:p>
            <a:pPr marL="0"/>
            <a:r>
              <a:rPr lang="en-US" sz="2000" spc="300">
                <a:solidFill>
                  <a:srgbClr val="D1D5DB"/>
                </a:solidFill>
                <a:latin typeface="Söhne"/>
                <a:cs typeface="Arial"/>
              </a:rPr>
              <a:t>Recap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344340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 of words: TF-IDF vectors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0" y="1280905"/>
            <a:ext cx="12192000" cy="1474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produce representations which take into account the importance of a word across the document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55143"/>
            <a:ext cx="7030455" cy="338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Each entry of a matrix considers: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b="1">
                <a:cs typeface="+mn-cs"/>
              </a:rPr>
              <a:t>Term frequency (TF)</a:t>
            </a:r>
            <a:r>
              <a:rPr lang="en-US" sz="2000">
                <a:cs typeface="+mn-cs"/>
              </a:rPr>
              <a:t>: how rare or common a term is </a:t>
            </a:r>
            <a:r>
              <a:rPr lang="en-US" sz="2000" u="sng">
                <a:cs typeface="+mn-cs"/>
              </a:rPr>
              <a:t>in the words of the collection of documents</a:t>
            </a:r>
            <a:endParaRPr lang="en-US" sz="2000" b="1" u="sng">
              <a:cs typeface="+mn-cs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2000" b="1">
                <a:cs typeface="+mn-cs"/>
              </a:rPr>
              <a:t>Inverse Document Frequency (IDF)</a:t>
            </a:r>
            <a:r>
              <a:rPr lang="en-US" sz="2000">
                <a:cs typeface="+mn-cs"/>
              </a:rPr>
              <a:t>: how rare or common a term is </a:t>
            </a:r>
            <a:r>
              <a:rPr lang="en-US" sz="2000" u="sng">
                <a:cs typeface="+mn-cs"/>
              </a:rPr>
              <a:t>in a collection of documents</a:t>
            </a:r>
          </a:p>
          <a:p>
            <a:pPr>
              <a:lnSpc>
                <a:spcPct val="110000"/>
              </a:lnSpc>
            </a:pPr>
            <a:r>
              <a:rPr lang="en-US" sz="2000">
                <a:cs typeface="+mn-cs"/>
              </a:rPr>
              <a:t>These 2 numbers are then multiplied together.</a:t>
            </a:r>
          </a:p>
          <a:p>
            <a:pPr>
              <a:lnSpc>
                <a:spcPct val="110000"/>
              </a:lnSpc>
            </a:pPr>
            <a:endParaRPr lang="en-US" sz="2000" u="sng"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9">
                <a:extLst>
                  <a:ext uri="{FF2B5EF4-FFF2-40B4-BE49-F238E27FC236}">
                    <a16:creationId xmlns:a16="http://schemas.microsoft.com/office/drawing/2014/main" id="{15A472FA-1105-252A-E9F3-9CA650F86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7266" y="4336337"/>
                <a:ext cx="4157526" cy="180320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2000">
                    <a:cs typeface="+mn-cs"/>
                  </a:rPr>
                  <a:t>📝 Example: (ate, D1)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>
                    <a:cs typeface="+mn-cs"/>
                  </a:rPr>
                  <a:t>TF = ¼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>
                    <a:cs typeface="+mn-cs"/>
                  </a:rPr>
                  <a:t>IDF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>
                    <a:cs typeface="+mn-cs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000">
                    <a:cs typeface="+mn-cs"/>
                  </a:rPr>
                  <a:t>Entry (1,2) = ¼ *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lang="en-US" sz="2000">
                    <a:cs typeface="+mn-cs"/>
                  </a:rPr>
                  <a:t> 0.044</a:t>
                </a:r>
              </a:p>
            </p:txBody>
          </p:sp>
        </mc:Choice>
        <mc:Fallback>
          <p:sp>
            <p:nvSpPr>
              <p:cNvPr id="4" name="Text Placeholder 9">
                <a:extLst>
                  <a:ext uri="{FF2B5EF4-FFF2-40B4-BE49-F238E27FC236}">
                    <a16:creationId xmlns:a16="http://schemas.microsoft.com/office/drawing/2014/main" id="{15A472FA-1105-252A-E9F3-9CA650F86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266" y="4336337"/>
                <a:ext cx="4157526" cy="1803206"/>
              </a:xfrm>
              <a:prstGeom prst="rect">
                <a:avLst/>
              </a:prstGeom>
              <a:blipFill>
                <a:blip r:embed="rId2"/>
                <a:stretch>
                  <a:fillRect l="-1613" t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E90C15C-0586-EC21-9EE5-B1F08B3ADD09}"/>
              </a:ext>
            </a:extLst>
          </p:cNvPr>
          <p:cNvSpPr txBox="1">
            <a:spLocks/>
          </p:cNvSpPr>
          <p:nvPr/>
        </p:nvSpPr>
        <p:spPr>
          <a:xfrm>
            <a:off x="7637266" y="2483356"/>
            <a:ext cx="4455207" cy="1677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1: [“today I ate pizza”]</a:t>
            </a: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2: [“I ate pizza and you ate pasta”]</a:t>
            </a: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3: [“today it rained”]</a:t>
            </a:r>
          </a:p>
          <a:p>
            <a:pPr>
              <a:lnSpc>
                <a:spcPct val="110000"/>
              </a:lnSpc>
            </a:pPr>
            <a:endParaRPr lang="en-US" sz="1200"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📕 Vocabulary: [and, ate, I, it, pasta, pizza, rained, today, you]</a:t>
            </a:r>
          </a:p>
        </p:txBody>
      </p:sp>
    </p:spTree>
    <p:extLst>
      <p:ext uri="{BB962C8B-B14F-4D97-AF65-F5344CB8AC3E}">
        <p14:creationId xmlns:p14="http://schemas.microsoft.com/office/powerpoint/2010/main" val="427664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Bag of words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create a </a:t>
            </a:r>
            <a:r>
              <a:rPr lang="en-US" sz="2000" b="1">
                <a:cs typeface="+mn-cs"/>
              </a:rPr>
              <a:t>sorted vocabulary of all unique words </a:t>
            </a:r>
            <a:r>
              <a:rPr lang="en-US" sz="2000">
                <a:cs typeface="+mn-cs"/>
              </a:rPr>
              <a:t>present in the corpus and represent each word with a fixed length vector obtained based on counting frequency</a:t>
            </a:r>
            <a:endParaRPr lang="en-US" sz="2000" b="1"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Encodings are simple and easy to implement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Sparse vectors (efficient storage)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Scalable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Do NOT require training (based on counting)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High dimensionality leading to overfitting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Fail to capture order and grammatical structure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Don’t yield any semantic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Difficult to introduce OOV words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9611885-32A6-9C8A-BFB5-51CC860F939B}"/>
              </a:ext>
            </a:extLst>
          </p:cNvPr>
          <p:cNvSpPr txBox="1">
            <a:spLocks/>
          </p:cNvSpPr>
          <p:nvPr/>
        </p:nvSpPr>
        <p:spPr>
          <a:xfrm>
            <a:off x="443365" y="5430416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all downstream tasks which do not require structure or semantic understanding (classification, information retrieval, keyword extraction, …)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41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Co-occurrences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 V*V matrix where each entry corresponds to a couple of words and it is the </a:t>
            </a:r>
            <a:r>
              <a:rPr lang="en-US" sz="2000" b="1">
                <a:cs typeface="+mn-cs"/>
              </a:rPr>
              <a:t>number of times in which the two words occur together</a:t>
            </a:r>
            <a:r>
              <a:rPr lang="en-US" sz="2000">
                <a:cs typeface="+mn-cs"/>
              </a:rPr>
              <a:t>, within a fixed distance called </a:t>
            </a:r>
            <a:r>
              <a:rPr lang="en-US" sz="2000" b="1">
                <a:cs typeface="+mn-cs"/>
              </a:rPr>
              <a:t>context window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DC2EFD5-506B-8464-893A-6111ED686D9B}"/>
              </a:ext>
            </a:extLst>
          </p:cNvPr>
          <p:cNvSpPr txBox="1">
            <a:spLocks/>
          </p:cNvSpPr>
          <p:nvPr/>
        </p:nvSpPr>
        <p:spPr>
          <a:xfrm>
            <a:off x="443365" y="2590275"/>
            <a:ext cx="4455207" cy="1677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1: [“today I ate pizza”]</a:t>
            </a: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2: [“I ate pizza and you ate pasta”]</a:t>
            </a: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📝 Example document 3: [“today it rained”]</a:t>
            </a:r>
          </a:p>
          <a:p>
            <a:pPr>
              <a:lnSpc>
                <a:spcPct val="110000"/>
              </a:lnSpc>
            </a:pPr>
            <a:endParaRPr lang="en-US" sz="1200"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US" sz="1200">
                <a:cs typeface="+mn-cs"/>
              </a:rPr>
              <a:t>📕 Vocabulary: [and, ate, I, it, pasta, pizza, rained, today, you]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DF08A4C-52F8-3C2D-EA28-80DB8A50C9AB}"/>
              </a:ext>
            </a:extLst>
          </p:cNvPr>
          <p:cNvSpPr txBox="1">
            <a:spLocks/>
          </p:cNvSpPr>
          <p:nvPr/>
        </p:nvSpPr>
        <p:spPr>
          <a:xfrm>
            <a:off x="6199381" y="2453950"/>
            <a:ext cx="5459219" cy="1677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cs typeface="+mn-cs"/>
              </a:rPr>
              <a:t>🪟 </a:t>
            </a:r>
            <a:r>
              <a:rPr lang="en-US" sz="2000">
                <a:cs typeface="+mn-cs"/>
              </a:rPr>
              <a:t>Context window: 2</a:t>
            </a:r>
          </a:p>
          <a:p>
            <a:r>
              <a:rPr lang="en-US" sz="2000">
                <a:cs typeface="+mn-cs"/>
              </a:rPr>
              <a:t>📈 Co-occurrence (I, ate): 2</a:t>
            </a:r>
          </a:p>
          <a:p>
            <a:r>
              <a:rPr lang="en-US" sz="2000">
                <a:cs typeface="+mn-cs"/>
              </a:rPr>
              <a:t>📈 Co-occurrence (end, ate): 0</a:t>
            </a:r>
          </a:p>
        </p:txBody>
      </p:sp>
      <p:pic>
        <p:nvPicPr>
          <p:cNvPr id="9" name="Picture 8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32C1281-BFF5-7BAD-BA77-5BF61D30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04049"/>
            <a:ext cx="6126020" cy="213134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C38908-F96C-AD15-F6BA-391124C7DFD3}"/>
              </a:ext>
            </a:extLst>
          </p:cNvPr>
          <p:cNvSpPr txBox="1">
            <a:spLocks/>
          </p:cNvSpPr>
          <p:nvPr/>
        </p:nvSpPr>
        <p:spPr>
          <a:xfrm>
            <a:off x="7163544" y="4630997"/>
            <a:ext cx="4611689" cy="1677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📄 Note: can be reduced to a matrix V*N (removing function words) and its representation can be reduced by applying mathematical methods</a:t>
            </a:r>
          </a:p>
        </p:txBody>
      </p:sp>
    </p:spTree>
    <p:extLst>
      <p:ext uri="{BB962C8B-B14F-4D97-AF65-F5344CB8AC3E}">
        <p14:creationId xmlns:p14="http://schemas.microsoft.com/office/powerpoint/2010/main" val="120379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Co-occurrences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 V*V matrix where each entry corresponds to a couple of words and it is the </a:t>
            </a:r>
            <a:r>
              <a:rPr lang="en-US" sz="2000" b="1">
                <a:cs typeface="+mn-cs"/>
              </a:rPr>
              <a:t>number of times in which the two words occur together</a:t>
            </a:r>
            <a:r>
              <a:rPr lang="en-US" sz="2000">
                <a:cs typeface="+mn-cs"/>
              </a:rPr>
              <a:t>, withing a fixed distance called </a:t>
            </a:r>
            <a:r>
              <a:rPr lang="en-US" sz="2000" b="1">
                <a:cs typeface="+mn-cs"/>
              </a:rPr>
              <a:t>context window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No training required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Low dimensionality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Can be used as features for ML algorithms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Capture semantic similarity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Introduce context understanding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3219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Co-occurrences matrixes are large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Require memory to be stored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Decomposition can be computationally expensive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High influence of context window size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Word order not encoded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5B6E335-02AE-0379-7BEE-182733C8A66E}"/>
              </a:ext>
            </a:extLst>
          </p:cNvPr>
          <p:cNvSpPr txBox="1">
            <a:spLocks/>
          </p:cNvSpPr>
          <p:nvPr/>
        </p:nvSpPr>
        <p:spPr>
          <a:xfrm>
            <a:off x="443365" y="5430416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tasks where capturing semantic information and similarity between words is important (analogy, MT, …) or clustering tasks, word sense disambiguation, NER, …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13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FC3F-179E-5580-B508-5E7FFAAD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Excursus: vector spaces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7415B-148E-1CC8-AB01-D83F8487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/>
          </a:p>
        </p:txBody>
      </p:sp>
      <p:pic>
        <p:nvPicPr>
          <p:cNvPr id="4" name="Picture 3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1C25BF39-98BE-784A-22C0-1E2B773AB9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0" y="3199358"/>
            <a:ext cx="7837519" cy="333560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32D4A0B-1CE0-3EE6-47F8-9F9A97D12A20}"/>
              </a:ext>
            </a:extLst>
          </p:cNvPr>
          <p:cNvSpPr txBox="1">
            <a:spLocks/>
          </p:cNvSpPr>
          <p:nvPr/>
        </p:nvSpPr>
        <p:spPr>
          <a:xfrm>
            <a:off x="444500" y="1334277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 1: represent each </a:t>
            </a:r>
            <a:r>
              <a:rPr lang="en-US" sz="2000" b="1">
                <a:cs typeface="+mn-cs"/>
              </a:rPr>
              <a:t>word with a point </a:t>
            </a:r>
            <a:r>
              <a:rPr lang="en-US" sz="2000">
                <a:cs typeface="+mn-cs"/>
              </a:rPr>
              <a:t>in an N-dimensional space, the </a:t>
            </a:r>
            <a:r>
              <a:rPr lang="en-US" sz="2000" b="1">
                <a:cs typeface="+mn-cs"/>
              </a:rPr>
              <a:t>vector </a:t>
            </a:r>
            <a:r>
              <a:rPr lang="en-US" sz="2000">
                <a:cs typeface="+mn-cs"/>
              </a:rPr>
              <a:t>corresponding to the word </a:t>
            </a:r>
            <a:r>
              <a:rPr lang="en-US" sz="2000" b="1">
                <a:cs typeface="+mn-cs"/>
              </a:rPr>
              <a:t>is an arrow from the origin </a:t>
            </a:r>
            <a:r>
              <a:rPr lang="en-US" sz="2000">
                <a:cs typeface="+mn-cs"/>
              </a:rPr>
              <a:t>of the axes to the point</a:t>
            </a:r>
            <a:endParaRPr lang="en-US" sz="2000" b="1">
              <a:cs typeface="+mn-cs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A26256-6E42-35AB-1ECC-D3D785687FD0}"/>
              </a:ext>
            </a:extLst>
          </p:cNvPr>
          <p:cNvSpPr txBox="1">
            <a:spLocks/>
          </p:cNvSpPr>
          <p:nvPr/>
        </p:nvSpPr>
        <p:spPr>
          <a:xfrm>
            <a:off x="444500" y="2183362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 2: the </a:t>
            </a:r>
            <a:r>
              <a:rPr lang="en-US" sz="2000" b="1">
                <a:cs typeface="+mn-cs"/>
              </a:rPr>
              <a:t>cosine similarity</a:t>
            </a:r>
            <a:r>
              <a:rPr lang="en-US" sz="2000">
                <a:cs typeface="+mn-cs"/>
              </a:rPr>
              <a:t> is a measure of the angle between them and represent their </a:t>
            </a:r>
            <a:r>
              <a:rPr lang="en-US" sz="2000" b="1">
                <a:cs typeface="+mn-cs"/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151821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07707-4114-5927-F9BE-FD571C88F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Era of Neural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E7AFB-3AD7-41B1-F508-4826EC3C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A68D30-EFA3-94B0-27AC-B92F3A50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2010s</a:t>
            </a:r>
          </a:p>
        </p:txBody>
      </p:sp>
    </p:spTree>
    <p:extLst>
      <p:ext uri="{BB962C8B-B14F-4D97-AF65-F5344CB8AC3E}">
        <p14:creationId xmlns:p14="http://schemas.microsoft.com/office/powerpoint/2010/main" val="360082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5D44-3CB7-1A90-7721-74F981FE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8FEE13-9BB0-094E-88B9-E62DA1583A2A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541338" y="4240213"/>
            <a:ext cx="3294062" cy="110799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 b="0" i="0">
                <a:solidFill>
                  <a:srgbClr val="D1D5DB"/>
                </a:solidFill>
                <a:effectLst/>
                <a:latin typeface="Söhne"/>
                <a:cs typeface="Arial"/>
              </a:rPr>
              <a:t>NNs are scaled up to multiple layers, </a:t>
            </a:r>
            <a:r>
              <a:rPr lang="en-US" sz="2400">
                <a:solidFill>
                  <a:srgbClr val="D1D5DB"/>
                </a:solidFill>
                <a:latin typeface="Söhne"/>
                <a:cs typeface="Arial"/>
              </a:rPr>
              <a:t>the Deep Learning (DL) </a:t>
            </a:r>
            <a:r>
              <a:rPr lang="en-US" sz="2400" b="0" i="0">
                <a:solidFill>
                  <a:srgbClr val="D1D5DB"/>
                </a:solidFill>
                <a:effectLst/>
                <a:latin typeface="Söhne"/>
                <a:cs typeface="Arial"/>
              </a:rPr>
              <a:t>era </a:t>
            </a:r>
            <a:r>
              <a:rPr lang="en-US" sz="2400">
                <a:solidFill>
                  <a:srgbClr val="D1D5DB"/>
                </a:solidFill>
                <a:latin typeface="Söhne"/>
                <a:cs typeface="Arial"/>
              </a:rPr>
              <a:t>begins</a:t>
            </a:r>
            <a:endParaRPr lang="en-US" sz="2400" b="0" i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6BC4716-2B0A-EA9C-1A0B-3A9D5FAA2EC4}"/>
              </a:ext>
            </a:extLst>
          </p:cNvPr>
          <p:cNvSpPr txBox="1">
            <a:spLocks/>
          </p:cNvSpPr>
          <p:nvPr/>
        </p:nvSpPr>
        <p:spPr>
          <a:xfrm>
            <a:off x="4448968" y="4291554"/>
            <a:ext cx="3294062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D1D5DB"/>
                </a:solidFill>
                <a:latin typeface="Söhne"/>
              </a:rPr>
              <a:t>DL impact on the ImageNet challenge</a:t>
            </a:r>
            <a:endParaRPr lang="en-US" sz="1800">
              <a:latin typeface="Söhne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4E767F2-FCF9-2BA1-EB15-E89665849C1A}"/>
              </a:ext>
            </a:extLst>
          </p:cNvPr>
          <p:cNvSpPr txBox="1">
            <a:spLocks/>
          </p:cNvSpPr>
          <p:nvPr/>
        </p:nvSpPr>
        <p:spPr>
          <a:xfrm>
            <a:off x="8247884" y="4291554"/>
            <a:ext cx="3490026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latin typeface="Söhne"/>
              </a:rPr>
              <a:t>Neural Embeddings can represent meaning, shift from counting to prediction</a:t>
            </a:r>
          </a:p>
        </p:txBody>
      </p:sp>
      <p:pic>
        <p:nvPicPr>
          <p:cNvPr id="3074" name="Picture 2" descr="ImageNet Challenge: Advancement in deep learning and computer vision ...">
            <a:extLst>
              <a:ext uri="{FF2B5EF4-FFF2-40B4-BE49-F238E27FC236}">
                <a16:creationId xmlns:a16="http://schemas.microsoft.com/office/drawing/2014/main" id="{D28C1C0E-ABF2-67D1-E1E9-49A5CCDC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408" y="1927104"/>
            <a:ext cx="3519183" cy="20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7B9166-6E8F-E0FE-D926-B453F3CF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2010s: The Deep Learning Revolution in NLP</a:t>
            </a:r>
          </a:p>
        </p:txBody>
      </p:sp>
      <p:pic>
        <p:nvPicPr>
          <p:cNvPr id="3078" name="Picture 6" descr="My Scientific">
            <a:extLst>
              <a:ext uri="{FF2B5EF4-FFF2-40B4-BE49-F238E27FC236}">
                <a16:creationId xmlns:a16="http://schemas.microsoft.com/office/drawing/2014/main" id="{0C6C5CEF-216F-0000-CF82-103496DE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5" y="1924894"/>
            <a:ext cx="2972088" cy="20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n word embeddings - Part 1">
            <a:extLst>
              <a:ext uri="{FF2B5EF4-FFF2-40B4-BE49-F238E27FC236}">
                <a16:creationId xmlns:a16="http://schemas.microsoft.com/office/drawing/2014/main" id="{160182D0-FBED-2DBE-C747-B755D61E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8" y="1924894"/>
            <a:ext cx="2530538" cy="20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5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C7D1-54AE-7BFB-D39D-F3319E45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A171F-5E20-AA5C-9B0D-456ECDC6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001F1-870F-657F-3493-596DE48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285" y="1376516"/>
            <a:ext cx="5857115" cy="4814586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5F25E2-A9E9-4168-7B83-37D48BD6E51E}"/>
              </a:ext>
            </a:extLst>
          </p:cNvPr>
          <p:cNvSpPr txBox="1">
            <a:spLocks/>
          </p:cNvSpPr>
          <p:nvPr/>
        </p:nvSpPr>
        <p:spPr>
          <a:xfrm>
            <a:off x="533400" y="2510127"/>
            <a:ext cx="4215990" cy="25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400">
                <a:solidFill>
                  <a:srgbClr val="D1D5DB"/>
                </a:solidFill>
                <a:latin typeface="Söhne"/>
              </a:rPr>
              <a:t>💡 Idea: break down a piece of text into smaller units, called </a:t>
            </a:r>
            <a:r>
              <a:rPr lang="en-US" sz="2400" b="1">
                <a:solidFill>
                  <a:srgbClr val="D1D5DB"/>
                </a:solidFill>
                <a:latin typeface="Söhne"/>
              </a:rPr>
              <a:t>tokens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2400">
                <a:solidFill>
                  <a:srgbClr val="D1D5DB"/>
                </a:solidFill>
                <a:latin typeface="Söhne"/>
              </a:rPr>
              <a:t>🔥 Improvements: from word level to sub-word level the tokenizer can handle OOV words and work for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72352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 (2013): The First Strong Word Embedding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4290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Train a classifier (self-supervised) to predict current or context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Discard the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Use the learned weights as word embeddings</a:t>
            </a:r>
          </a:p>
          <a:p>
            <a:endParaRPr lang="en-US" sz="2000">
              <a:cs typeface="+mn-cs"/>
            </a:endParaRPr>
          </a:p>
          <a:p>
            <a:r>
              <a:rPr lang="en-US" sz="2000">
                <a:cs typeface="+mn-cs"/>
              </a:rPr>
              <a:t>🤖 Algorithms proposed: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cs typeface="+mn-cs"/>
              </a:rPr>
              <a:t>CBOW</a:t>
            </a:r>
            <a:r>
              <a:rPr lang="en-US" sz="2000">
                <a:cs typeface="+mn-cs"/>
              </a:rPr>
              <a:t>: predict the current word </a:t>
            </a:r>
            <a:r>
              <a:rPr lang="en-US" sz="2000" u="sng">
                <a:cs typeface="+mn-cs"/>
              </a:rPr>
              <a:t>given the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>
                <a:cs typeface="+mn-cs"/>
              </a:rPr>
              <a:t>SkipGram</a:t>
            </a:r>
            <a:r>
              <a:rPr lang="en-US" sz="2000">
                <a:cs typeface="+mn-cs"/>
              </a:rPr>
              <a:t>: predict the context words </a:t>
            </a:r>
            <a:r>
              <a:rPr lang="en-US" sz="2000" u="sng">
                <a:cs typeface="+mn-cs"/>
              </a:rPr>
              <a:t>given the current word</a:t>
            </a:r>
            <a:endParaRPr lang="en-US" sz="2000" b="1" u="sng">
              <a:cs typeface="+mn-cs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10DB1-ADF9-A07D-292D-D2D986A25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3" y="2480844"/>
            <a:ext cx="4886632" cy="25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Fasttext</a:t>
            </a:r>
            <a:r>
              <a:rPr lang="en-US"/>
              <a:t> (2017): Leverage Sub-Word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3199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Learn representations for character n-grams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Represent words as the sum of the n-gram vector</a:t>
            </a:r>
          </a:p>
          <a:p>
            <a:r>
              <a:rPr lang="en-US" sz="2000">
                <a:cs typeface="+mn-cs"/>
              </a:rPr>
              <a:t>🔥 Improvement: account for internal structure (e.g. “dog”, “dogs”, “dogcatcher”, …)</a:t>
            </a:r>
          </a:p>
          <a:p>
            <a:r>
              <a:rPr lang="en-US" sz="2000" b="1">
                <a:cs typeface="+mn-cs"/>
              </a:rPr>
              <a:t>🔎 </a:t>
            </a:r>
            <a:r>
              <a:rPr lang="en-US" sz="2000">
                <a:cs typeface="+mn-cs"/>
              </a:rPr>
              <a:t>How: Each word is represented as a bag of character n-grams</a:t>
            </a:r>
          </a:p>
        </p:txBody>
      </p:sp>
      <p:pic>
        <p:nvPicPr>
          <p:cNvPr id="1026" name="Picture 2" descr="FastText (1) - Character n-gram vectors - Trying to learn and ...">
            <a:extLst>
              <a:ext uri="{FF2B5EF4-FFF2-40B4-BE49-F238E27FC236}">
                <a16:creationId xmlns:a16="http://schemas.microsoft.com/office/drawing/2014/main" id="{C5FA6911-804C-6764-0FC4-606BD5B7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35" y="2783624"/>
            <a:ext cx="4355689" cy="100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11F456C-AB10-ECEB-42E0-4DF954027559}"/>
              </a:ext>
            </a:extLst>
          </p:cNvPr>
          <p:cNvSpPr txBox="1">
            <a:spLocks/>
          </p:cNvSpPr>
          <p:nvPr/>
        </p:nvSpPr>
        <p:spPr>
          <a:xfrm>
            <a:off x="443364" y="4984955"/>
            <a:ext cx="10808835" cy="1243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📝 Example: word=“where” and n=3 =&gt; {“&lt;</a:t>
            </a:r>
            <a:r>
              <a:rPr lang="en-US" sz="2000" err="1">
                <a:cs typeface="+mn-cs"/>
              </a:rPr>
              <a:t>wh</a:t>
            </a:r>
            <a:r>
              <a:rPr lang="en-US" sz="2000">
                <a:cs typeface="+mn-cs"/>
              </a:rPr>
              <a:t>”, “</a:t>
            </a:r>
            <a:r>
              <a:rPr lang="en-US" sz="2000" err="1">
                <a:cs typeface="+mn-cs"/>
              </a:rPr>
              <a:t>whe</a:t>
            </a:r>
            <a:r>
              <a:rPr lang="en-US" sz="2000">
                <a:cs typeface="+mn-cs"/>
              </a:rPr>
              <a:t>”, “her”, “ere”, “re&gt;”, “&lt;where&gt;”}</a:t>
            </a:r>
          </a:p>
        </p:txBody>
      </p:sp>
    </p:spTree>
    <p:extLst>
      <p:ext uri="{BB962C8B-B14F-4D97-AF65-F5344CB8AC3E}">
        <p14:creationId xmlns:p14="http://schemas.microsoft.com/office/powerpoint/2010/main" val="334388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NLP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GloVe (2014): Leverage Co-occurrence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319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Generate word embeddings by aggregating word-word co-occurrence matrix from a corpus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The resulting embeddings show interesting linear substructures of the word in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395E4-9CFF-3D52-840C-A50816D00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954" y="1589755"/>
            <a:ext cx="4572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Static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are generated by training a model on a large corpus of text and </a:t>
            </a:r>
            <a:r>
              <a:rPr lang="en-US" sz="2000" b="1">
                <a:cs typeface="+mn-cs"/>
              </a:rPr>
              <a:t>learning</a:t>
            </a:r>
          </a:p>
          <a:p>
            <a:pPr algn="ctr"/>
            <a:r>
              <a:rPr lang="en-US" sz="2000" b="1">
                <a:cs typeface="+mn-cs"/>
              </a:rPr>
              <a:t>the distributional properties </a:t>
            </a:r>
            <a:r>
              <a:rPr lang="en-US" sz="2000">
                <a:cs typeface="+mn-cs"/>
              </a:rPr>
              <a:t>of words</a:t>
            </a:r>
            <a:endParaRPr lang="en-US" sz="2000" b="1"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Really high accuracy compared to previous models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More interpretable than contextualized (see later)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Are stable and fixed regardless of the context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3219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Do not capture the context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Are less expressive than contextualized embeddings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Ambiguous words (polysemy, ambiguity, homonymy) are not fully represented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A3C9DAE-6C38-AA56-E10C-A958FBBCC251}"/>
              </a:ext>
            </a:extLst>
          </p:cNvPr>
          <p:cNvSpPr txBox="1">
            <a:spLocks/>
          </p:cNvSpPr>
          <p:nvPr/>
        </p:nvSpPr>
        <p:spPr>
          <a:xfrm>
            <a:off x="443365" y="5430416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task-specific data or baseline for downstream tasks (transfer learning) or tasks where semantic change and ambiguity are not present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01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CoVe</a:t>
            </a:r>
            <a:r>
              <a:rPr lang="en-US"/>
              <a:t> (2017): Leverage Bi-directional LSTM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319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Start from </a:t>
            </a:r>
            <a:r>
              <a:rPr lang="en-US" sz="2000" err="1">
                <a:cs typeface="+mn-cs"/>
              </a:rPr>
              <a:t>GloVe</a:t>
            </a:r>
            <a:r>
              <a:rPr lang="en-US" sz="2000">
                <a:cs typeface="+mn-cs"/>
              </a:rPr>
              <a:t> representations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Train an LSTM model for Machine Translation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cs typeface="+mn-cs"/>
            </a:endParaRPr>
          </a:p>
          <a:p>
            <a:r>
              <a:rPr lang="en-US" sz="2000">
                <a:cs typeface="+mn-cs"/>
              </a:rPr>
              <a:t>📄 Note: can be used for transfer learning concatenating its representation to the corresponding </a:t>
            </a:r>
            <a:r>
              <a:rPr lang="en-US" sz="2000" err="1">
                <a:cs typeface="+mn-cs"/>
              </a:rPr>
              <a:t>GloVe</a:t>
            </a:r>
            <a:r>
              <a:rPr lang="en-US" sz="2000">
                <a:cs typeface="+mn-cs"/>
              </a:rPr>
              <a:t> representations</a:t>
            </a:r>
          </a:p>
        </p:txBody>
      </p:sp>
      <p:pic>
        <p:nvPicPr>
          <p:cNvPr id="9" name="Picture 8" descr="A diagram of a computer system">
            <a:extLst>
              <a:ext uri="{FF2B5EF4-FFF2-40B4-BE49-F238E27FC236}">
                <a16:creationId xmlns:a16="http://schemas.microsoft.com/office/drawing/2014/main" id="{111C0E4E-01A5-D8DD-BAC8-FD96BA57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70" y="2571630"/>
            <a:ext cx="4944165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ELMo</a:t>
            </a:r>
            <a:r>
              <a:rPr lang="en-US"/>
              <a:t> (2018): Combine different embeddings from LSTMs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319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Start from word vectors computed via char-CNN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Values go through 2-layer bidirectional LSTM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cs typeface="+mn-cs"/>
              </a:rPr>
              <a:t>The final embedding is a task-specific weighting of all the layer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47387-B50D-A4DE-CF5A-E6816193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05025"/>
            <a:ext cx="45720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3C5B-8440-7054-011B-68F4E38F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attention and self-attention mechanisms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739A0-1F9B-B383-E0D7-9D42B10E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43CA04C6-A0CF-376F-9107-16E82575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25" y="1749518"/>
            <a:ext cx="4349375" cy="411050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DA0AF5-39E6-CEDD-EFC9-266EFBD793B3}"/>
              </a:ext>
            </a:extLst>
          </p:cNvPr>
          <p:cNvSpPr txBox="1">
            <a:spLocks/>
          </p:cNvSpPr>
          <p:nvPr/>
        </p:nvSpPr>
        <p:spPr>
          <a:xfrm>
            <a:off x="444500" y="1748894"/>
            <a:ext cx="6144248" cy="411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+mn-cs"/>
              </a:rPr>
              <a:t>💡 Idea: focus on specific parts of the input sequences, assigning a weight to each word</a:t>
            </a:r>
          </a:p>
          <a:p>
            <a:r>
              <a:rPr lang="en-US" sz="2000">
                <a:cs typeface="+mn-cs"/>
              </a:rPr>
              <a:t>But: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cs typeface="+mn-cs"/>
              </a:rPr>
              <a:t>Attention</a:t>
            </a:r>
            <a:r>
              <a:rPr lang="en-US" sz="2000">
                <a:cs typeface="+mn-cs"/>
              </a:rPr>
              <a:t> is used to attend to different parts of another sequence when making predictions generating </a:t>
            </a:r>
            <a:r>
              <a:rPr lang="en-US" sz="2000" u="sng">
                <a:cs typeface="+mn-cs"/>
              </a:rPr>
              <a:t>another sentence</a:t>
            </a:r>
            <a:endParaRPr lang="en-US" sz="2000"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cs typeface="+mn-cs"/>
              </a:rPr>
              <a:t>Self-attention</a:t>
            </a:r>
            <a:r>
              <a:rPr lang="en-US" sz="2000">
                <a:cs typeface="+mn-cs"/>
              </a:rPr>
              <a:t> is used to attend to different parts of the input sequence when making predictions (refers to </a:t>
            </a:r>
            <a:r>
              <a:rPr lang="en-US" sz="2000" u="sng">
                <a:cs typeface="+mn-cs"/>
              </a:rPr>
              <a:t>the same sequence</a:t>
            </a:r>
            <a:r>
              <a:rPr lang="en-US" sz="2000">
                <a:cs typeface="+mn-cs"/>
              </a:rPr>
              <a:t> which is currently being embedded)</a:t>
            </a:r>
            <a:endParaRPr lang="en-US" sz="2000" b="1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31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44A1-52D6-10F4-8D53-4F28B55F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vs GPT (2018): Transformer-Based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6F227-8D33-FFBD-36F5-96DEDC5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B980-4433-C4DA-2D24-1238C03EB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BERT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E3622-4075-4C27-C7C9-036954572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GPT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A6710-603B-D4C8-B391-B8D77C5E5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153265"/>
            <a:ext cx="5157787" cy="1878473"/>
          </a:xfrm>
        </p:spPr>
        <p:txBody>
          <a:bodyPr>
            <a:normAutofit/>
          </a:bodyPr>
          <a:lstStyle/>
          <a:p>
            <a:r>
              <a:rPr lang="en-US">
                <a:latin typeface="Söhne"/>
              </a:rPr>
              <a:t>Trained on </a:t>
            </a:r>
            <a:r>
              <a:rPr lang="en-US" b="1">
                <a:latin typeface="Söhne"/>
              </a:rPr>
              <a:t>Masked Language Modeling</a:t>
            </a:r>
            <a:r>
              <a:rPr lang="en-US">
                <a:latin typeface="Söhne"/>
              </a:rPr>
              <a:t> (MLM), where some tokens are randomly masked and the model is trained to predict the original value based on the context</a:t>
            </a:r>
          </a:p>
          <a:p>
            <a:r>
              <a:rPr lang="en-US">
                <a:latin typeface="Söhne"/>
              </a:rPr>
              <a:t>Use </a:t>
            </a:r>
            <a:r>
              <a:rPr lang="en-US" b="1">
                <a:latin typeface="Söhne"/>
              </a:rPr>
              <a:t>bidirectional flow</a:t>
            </a:r>
            <a:r>
              <a:rPr lang="en-US">
                <a:latin typeface="Söhne"/>
              </a:rPr>
              <a:t>, which allows it to use context from both directions during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D842B5-7124-50EE-FE5E-58647E759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153265"/>
            <a:ext cx="5183188" cy="1878473"/>
          </a:xfrm>
        </p:spPr>
        <p:txBody>
          <a:bodyPr/>
          <a:lstStyle/>
          <a:p>
            <a:r>
              <a:rPr lang="en-US">
                <a:latin typeface="Söhne"/>
              </a:rPr>
              <a:t>Trained on </a:t>
            </a:r>
            <a:r>
              <a:rPr lang="en-US" b="1">
                <a:latin typeface="Söhne"/>
              </a:rPr>
              <a:t>Causal Language Modeling</a:t>
            </a:r>
            <a:r>
              <a:rPr lang="en-US">
                <a:latin typeface="Söhne"/>
              </a:rPr>
              <a:t> (CLM), where the model is trained to predict the next token in a sequence given all previous tokens</a:t>
            </a:r>
          </a:p>
          <a:p>
            <a:r>
              <a:rPr lang="en-US">
                <a:latin typeface="Söhne"/>
              </a:rPr>
              <a:t>Use </a:t>
            </a:r>
            <a:r>
              <a:rPr lang="en-US" b="1">
                <a:latin typeface="Söhne"/>
              </a:rPr>
              <a:t>unidirectional flow</a:t>
            </a:r>
            <a:r>
              <a:rPr lang="en-US">
                <a:latin typeface="Söhne"/>
              </a:rPr>
              <a:t>, which allows it to use only the context from the previous tokens</a:t>
            </a:r>
          </a:p>
        </p:txBody>
      </p:sp>
      <p:pic>
        <p:nvPicPr>
          <p:cNvPr id="1026" name="Picture 2" descr="BERT Explained: What it is and how does it work? | Towards Data Science">
            <a:extLst>
              <a:ext uri="{FF2B5EF4-FFF2-40B4-BE49-F238E27FC236}">
                <a16:creationId xmlns:a16="http://schemas.microsoft.com/office/drawing/2014/main" id="{3E46E5B5-4B14-BDA1-60EF-2923C5324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10151" b="10554"/>
          <a:stretch/>
        </p:blipFill>
        <p:spPr bwMode="auto">
          <a:xfrm>
            <a:off x="3364238" y="4031738"/>
            <a:ext cx="5463523" cy="245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92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Contextualized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are generated by considering the context in which words are present</a:t>
            </a:r>
            <a:endParaRPr lang="en-US" sz="2000" b="1"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Capture the meaning of words in context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Can handle polysemy, ambiguity, homonymy, …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Can be easily used for transfer learning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3219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Computationally expensive to generate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Require large amounts of training data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May work worse than static embeddings when context is not important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8AD85BF-D9FC-2548-3F6D-EFC0854FDC63}"/>
              </a:ext>
            </a:extLst>
          </p:cNvPr>
          <p:cNvSpPr txBox="1">
            <a:spLocks/>
          </p:cNvSpPr>
          <p:nvPr/>
        </p:nvSpPr>
        <p:spPr>
          <a:xfrm>
            <a:off x="443365" y="5430416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tasks where a deep understanding of nuances and context-specific differences is essential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AA74-88DA-6D64-5699-EF86912B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2020s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E706C-BD9C-348F-4368-B8CACB407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754880"/>
            <a:ext cx="9324874" cy="947830"/>
          </a:xfrm>
        </p:spPr>
        <p:txBody>
          <a:bodyPr>
            <a:normAutofit/>
          </a:bodyPr>
          <a:lstStyle/>
          <a:p>
            <a:r>
              <a:rPr lang="en-US"/>
              <a:t>Advancements in Word Embedding Techniques and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1F4BB-2ADA-0CCF-1735-B578D658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062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44A1-52D6-10F4-8D53-4F28B55F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2020s: Current lines of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6F227-8D33-FFBD-36F5-96DEDC5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2B980-4433-C4DA-2D24-1238C03EB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Neurosymbolic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E3622-4075-4C27-C7C9-036954572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Söhne"/>
              </a:rPr>
              <a:t>Multimodal embeddings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A6710-603B-D4C8-B391-B8D77C5E5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153266"/>
            <a:ext cx="5157787" cy="351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öhne"/>
              </a:rPr>
              <a:t>Neural strategies + Older symbolic representations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D842B5-7124-50EE-FE5E-58647E759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153265"/>
            <a:ext cx="5183188" cy="3518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>
                <a:latin typeface="Söhne"/>
              </a:rPr>
              <a:t>Textual information + Visual information + …</a:t>
            </a:r>
          </a:p>
        </p:txBody>
      </p:sp>
      <p:pic>
        <p:nvPicPr>
          <p:cNvPr id="1026" name="Picture 2" descr="merge of logic and neural networks">
            <a:extLst>
              <a:ext uri="{FF2B5EF4-FFF2-40B4-BE49-F238E27FC236}">
                <a16:creationId xmlns:a16="http://schemas.microsoft.com/office/drawing/2014/main" id="{447C598C-BFDE-4CAD-E2AA-1A3430F0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96" y="2529144"/>
            <a:ext cx="2878394" cy="28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047DABB-FDA7-7ACC-5C60-AC05F5E2D4C0}"/>
              </a:ext>
            </a:extLst>
          </p:cNvPr>
          <p:cNvSpPr txBox="1">
            <a:spLocks/>
          </p:cNvSpPr>
          <p:nvPr/>
        </p:nvSpPr>
        <p:spPr>
          <a:xfrm>
            <a:off x="444499" y="5530135"/>
            <a:ext cx="5157787" cy="62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Söhne"/>
              </a:rPr>
              <a:t>🔥 Improvement: higher interpretability and generalization capabilities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A7C111A-02B7-9E9B-2E3A-7E6C5DEF17EA}"/>
              </a:ext>
            </a:extLst>
          </p:cNvPr>
          <p:cNvSpPr txBox="1">
            <a:spLocks/>
          </p:cNvSpPr>
          <p:nvPr/>
        </p:nvSpPr>
        <p:spPr>
          <a:xfrm>
            <a:off x="6475412" y="5530135"/>
            <a:ext cx="5183188" cy="62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Söhne"/>
              </a:rPr>
              <a:t>🔥 Improvement: enhance the contextualization of the textual embeddings</a:t>
            </a:r>
          </a:p>
        </p:txBody>
      </p:sp>
      <p:pic>
        <p:nvPicPr>
          <p:cNvPr id="1028" name="Picture 4" descr="An AI that uses textual and visual informations">
            <a:extLst>
              <a:ext uri="{FF2B5EF4-FFF2-40B4-BE49-F238E27FC236}">
                <a16:creationId xmlns:a16="http://schemas.microsoft.com/office/drawing/2014/main" id="{5108F2CF-272B-B6AA-3D8F-8D46A92A4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09" y="2529144"/>
            <a:ext cx="2878394" cy="28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3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VisualBERT</a:t>
            </a:r>
            <a:r>
              <a:rPr lang="en-US"/>
              <a:t> (2020)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6144248" cy="319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Söhne"/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Obtain output from BERT and from an object detector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Combine them together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Pass the result through a transformer to learn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Take the output as embedding</a:t>
            </a:r>
          </a:p>
        </p:txBody>
      </p:sp>
      <p:pic>
        <p:nvPicPr>
          <p:cNvPr id="4" name="Picture 370891889">
            <a:extLst>
              <a:ext uri="{FF2B5EF4-FFF2-40B4-BE49-F238E27FC236}">
                <a16:creationId xmlns:a16="http://schemas.microsoft.com/office/drawing/2014/main" id="{2A37E43C-2F39-104B-BFED-96795457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09800"/>
            <a:ext cx="411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NLP?</a:t>
            </a:r>
          </a:p>
        </p:txBody>
      </p:sp>
      <p:pic>
        <p:nvPicPr>
          <p:cNvPr id="25" name="Picture Placeholder 24" descr="Remote learning language with solid fill">
            <a:extLst>
              <a:ext uri="{FF2B5EF4-FFF2-40B4-BE49-F238E27FC236}">
                <a16:creationId xmlns:a16="http://schemas.microsoft.com/office/drawing/2014/main" id="{C03AAFA7-022A-47F8-9DA1-7DC3897D1E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8212" y="2096716"/>
            <a:ext cx="1259505" cy="125950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>
                <a:latin typeface="Söhne"/>
              </a:rPr>
              <a:t>Natural Language Understanding</a:t>
            </a:r>
          </a:p>
        </p:txBody>
      </p:sp>
      <p:pic>
        <p:nvPicPr>
          <p:cNvPr id="27" name="Picture Placeholder 26" descr="Pencil with solid fill">
            <a:extLst>
              <a:ext uri="{FF2B5EF4-FFF2-40B4-BE49-F238E27FC236}">
                <a16:creationId xmlns:a16="http://schemas.microsoft.com/office/drawing/2014/main" id="{6F737161-FE67-434D-A781-59EDB9EDC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>
                <a:latin typeface="Söhne"/>
              </a:rPr>
              <a:t>Natural Language Generation</a:t>
            </a:r>
          </a:p>
        </p:txBody>
      </p:sp>
      <p:pic>
        <p:nvPicPr>
          <p:cNvPr id="29" name="Picture Placeholder 28" descr="Voice with solid fill">
            <a:extLst>
              <a:ext uri="{FF2B5EF4-FFF2-40B4-BE49-F238E27FC236}">
                <a16:creationId xmlns:a16="http://schemas.microsoft.com/office/drawing/2014/main" id="{9E5BF01B-21D6-4D43-9CAE-0298685C1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>
                <a:latin typeface="Söhne"/>
              </a:rPr>
              <a:t>Speech or Voice recognition</a:t>
            </a:r>
          </a:p>
        </p:txBody>
      </p:sp>
      <p:pic>
        <p:nvPicPr>
          <p:cNvPr id="31" name="Picture Placeholder 30" descr="Subtitles with solid fill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800">
                <a:latin typeface="Söhne"/>
              </a:rPr>
              <a:t>Machine translation</a:t>
            </a:r>
          </a:p>
        </p:txBody>
      </p:sp>
      <p:pic>
        <p:nvPicPr>
          <p:cNvPr id="33" name="Picture Placeholder 32" descr="Clipboard Mixed with solid fill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>
                <a:latin typeface="Söhne"/>
              </a:rPr>
              <a:t>Spelling correction and grammar checking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2A48C98D-35DD-814C-8DBF-45F141B50A9F}"/>
              </a:ext>
            </a:extLst>
          </p:cNvPr>
          <p:cNvSpPr txBox="1">
            <a:spLocks/>
          </p:cNvSpPr>
          <p:nvPr/>
        </p:nvSpPr>
        <p:spPr>
          <a:xfrm>
            <a:off x="978212" y="5456040"/>
            <a:ext cx="10235576" cy="4941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öhne"/>
              </a:rPr>
              <a:t>Is a subfield of Artificial Intelligence (AI) that focuses on the interaction between machines and human languages.</a:t>
            </a:r>
          </a:p>
        </p:txBody>
      </p:sp>
    </p:spTree>
    <p:extLst>
      <p:ext uri="{BB962C8B-B14F-4D97-AF65-F5344CB8AC3E}">
        <p14:creationId xmlns:p14="http://schemas.microsoft.com/office/powerpoint/2010/main" val="300538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Vokenization</a:t>
            </a:r>
            <a:r>
              <a:rPr lang="en-US"/>
              <a:t> (2020)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785480"/>
            <a:ext cx="5957434" cy="319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Söhne"/>
                <a:cs typeface="+mn-cs"/>
              </a:rPr>
              <a:t>💡 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Split images into </a:t>
            </a:r>
            <a:r>
              <a:rPr lang="en-US" sz="2000" err="1">
                <a:latin typeface="Söhne"/>
                <a:cs typeface="+mn-cs"/>
              </a:rPr>
              <a:t>vokens</a:t>
            </a:r>
            <a:r>
              <a:rPr lang="en-US" sz="2000">
                <a:latin typeface="Söhne"/>
                <a:cs typeface="+mn-cs"/>
              </a:rPr>
              <a:t>: token-related subparts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Train a BERT model on Masked Language Modeling and </a:t>
            </a:r>
            <a:r>
              <a:rPr lang="en-US" sz="2000" err="1">
                <a:latin typeface="Söhne"/>
                <a:cs typeface="+mn-cs"/>
              </a:rPr>
              <a:t>Voken</a:t>
            </a:r>
            <a:r>
              <a:rPr lang="en-US" sz="2000">
                <a:latin typeface="Söhne"/>
                <a:cs typeface="+mn-cs"/>
              </a:rPr>
              <a:t> Classification</a:t>
            </a:r>
            <a:endParaRPr lang="en-US" sz="2000">
              <a:latin typeface="Söhne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Söhne"/>
                <a:cs typeface="+mn-cs"/>
              </a:rPr>
              <a:t>Take final output as embeddings</a:t>
            </a:r>
          </a:p>
        </p:txBody>
      </p:sp>
      <p:pic>
        <p:nvPicPr>
          <p:cNvPr id="5" name="Picture 1861882357">
            <a:extLst>
              <a:ext uri="{FF2B5EF4-FFF2-40B4-BE49-F238E27FC236}">
                <a16:creationId xmlns:a16="http://schemas.microsoft.com/office/drawing/2014/main" id="{8D2552C4-A599-A671-CBCF-0E0D3127A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575010"/>
            <a:ext cx="5466239" cy="17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3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FC6A-78BF-3BE4-5A70-7480A216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Multimodal embeddings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FD98E-F6BB-0EDF-4AFC-1135F9B0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A9AC69F-624A-8A4A-6D9A-BC0B8ECB3788}"/>
              </a:ext>
            </a:extLst>
          </p:cNvPr>
          <p:cNvSpPr txBox="1">
            <a:spLocks/>
          </p:cNvSpPr>
          <p:nvPr/>
        </p:nvSpPr>
        <p:spPr>
          <a:xfrm>
            <a:off x="443365" y="1604865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+mn-cs"/>
              </a:rPr>
              <a:t>💡 Idea: are generated by considering other modalities (images, video, audio, …) to enhance their meaning</a:t>
            </a:r>
            <a:endParaRPr lang="en-US" sz="2000" b="1"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76FCD59-F300-0F97-9D4C-0E3AC037A059}"/>
              </a:ext>
            </a:extLst>
          </p:cNvPr>
          <p:cNvSpPr txBox="1">
            <a:spLocks/>
          </p:cNvSpPr>
          <p:nvPr/>
        </p:nvSpPr>
        <p:spPr>
          <a:xfrm>
            <a:off x="443365" y="2761861"/>
            <a:ext cx="5182994" cy="2668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✅ Pros: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Better performance (usually)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Can handle multimodal data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Via transfer learning can be fine-tuned for other tasks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18C4BB8-AC89-A26A-B0D5-4E967CEFFA65}"/>
              </a:ext>
            </a:extLst>
          </p:cNvPr>
          <p:cNvSpPr txBox="1">
            <a:spLocks/>
          </p:cNvSpPr>
          <p:nvPr/>
        </p:nvSpPr>
        <p:spPr>
          <a:xfrm>
            <a:off x="6475606" y="2761861"/>
            <a:ext cx="5182994" cy="3219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>
                <a:cs typeface="+mn-cs"/>
              </a:rPr>
              <a:t>❌ Cons: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Really computationally expensive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Require a huge amount of (coherent) data between modalities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+mn-cs"/>
              </a:rPr>
              <a:t>May not work well on abstract concepts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cs typeface="+mn-cs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8AD85BF-D9FC-2548-3F6D-EFC0854FDC63}"/>
              </a:ext>
            </a:extLst>
          </p:cNvPr>
          <p:cNvSpPr txBox="1">
            <a:spLocks/>
          </p:cNvSpPr>
          <p:nvPr/>
        </p:nvSpPr>
        <p:spPr>
          <a:xfrm>
            <a:off x="443365" y="5430416"/>
            <a:ext cx="11491460" cy="849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>
                <a:latin typeface="Söhne"/>
                <a:cs typeface="+mn-cs"/>
              </a:rPr>
              <a:t>🤔 When to use: when we have coherent data from multiple sources available (and a lot of computational power)</a:t>
            </a:r>
            <a:endParaRPr lang="en-US" sz="2000" b="1">
              <a:latin typeface="Söhn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19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A9ACF7-5E58-5209-A468-52DF89543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40AD4-0397-3F6F-5589-DA003A3D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3D86FB-7356-6509-E395-B0ACFB25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25540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representation: Comparisons</a:t>
            </a:r>
          </a:p>
        </p:txBody>
      </p:sp>
      <p:pic>
        <p:nvPicPr>
          <p:cNvPr id="25" name="Picture Placeholder 24" descr="Question Mark with solid fill">
            <a:extLst>
              <a:ext uri="{FF2B5EF4-FFF2-40B4-BE49-F238E27FC236}">
                <a16:creationId xmlns:a16="http://schemas.microsoft.com/office/drawing/2014/main" id="{C03AAFA7-022A-47F8-9DA1-7DC3897D1E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59166" y="2238104"/>
            <a:ext cx="1259505" cy="1259505"/>
          </a:xfrm>
        </p:spPr>
      </p:pic>
      <p:pic>
        <p:nvPicPr>
          <p:cNvPr id="27" name="Picture Placeholder 26" descr="Shopping bag with solid fill">
            <a:extLst>
              <a:ext uri="{FF2B5EF4-FFF2-40B4-BE49-F238E27FC236}">
                <a16:creationId xmlns:a16="http://schemas.microsoft.com/office/drawing/2014/main" id="{6F737161-FE67-434D-A781-59EDB9EDC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66247" y="2238105"/>
            <a:ext cx="1259505" cy="1259505"/>
          </a:xfrm>
        </p:spPr>
      </p:pic>
      <p:pic>
        <p:nvPicPr>
          <p:cNvPr id="29" name="Picture Placeholder 28" descr="Abacus with solid fill">
            <a:extLst>
              <a:ext uri="{FF2B5EF4-FFF2-40B4-BE49-F238E27FC236}">
                <a16:creationId xmlns:a16="http://schemas.microsoft.com/office/drawing/2014/main" id="{9E5BF01B-21D6-4D43-9CAE-0298685C1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73328" y="2243772"/>
            <a:ext cx="1259505" cy="1259505"/>
          </a:xfrm>
        </p:spPr>
      </p:pic>
      <p:pic>
        <p:nvPicPr>
          <p:cNvPr id="31" name="Picture Placeholder 30" descr="Hammer with solid fill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159166" y="4164652"/>
            <a:ext cx="1259505" cy="1259505"/>
          </a:xfrm>
        </p:spPr>
      </p:pic>
      <p:pic>
        <p:nvPicPr>
          <p:cNvPr id="33" name="Picture Placeholder 32" descr="Globe with solid fill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466247" y="4164651"/>
            <a:ext cx="1259505" cy="125950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C543B3E0-AC0A-0A9D-82E2-DA3F3CAA08AB}"/>
              </a:ext>
            </a:extLst>
          </p:cNvPr>
          <p:cNvSpPr txBox="1">
            <a:spLocks/>
          </p:cNvSpPr>
          <p:nvPr/>
        </p:nvSpPr>
        <p:spPr>
          <a:xfrm>
            <a:off x="1310638" y="1377782"/>
            <a:ext cx="2956562" cy="6632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Symbolic representations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F8C10F5-AF58-B0F8-CC69-093F066BEB54}"/>
              </a:ext>
            </a:extLst>
          </p:cNvPr>
          <p:cNvSpPr txBox="1">
            <a:spLocks/>
          </p:cNvSpPr>
          <p:nvPr/>
        </p:nvSpPr>
        <p:spPr>
          <a:xfrm>
            <a:off x="7984222" y="1377782"/>
            <a:ext cx="2837716" cy="6632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Statistical representations:</a:t>
            </a:r>
          </a:p>
          <a:p>
            <a:r>
              <a:rPr lang="en-US" sz="1800"/>
              <a:t>Co-occurrence matrixes</a:t>
            </a:r>
          </a:p>
          <a:p>
            <a:endParaRPr lang="en-US" sz="180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C3F9E4D-C748-AAD3-B6A3-E9E67C3004C9}"/>
              </a:ext>
            </a:extLst>
          </p:cNvPr>
          <p:cNvSpPr txBox="1">
            <a:spLocks/>
          </p:cNvSpPr>
          <p:nvPr/>
        </p:nvSpPr>
        <p:spPr>
          <a:xfrm>
            <a:off x="4677141" y="1377782"/>
            <a:ext cx="2837716" cy="7189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Statistical representations:</a:t>
            </a:r>
          </a:p>
          <a:p>
            <a:r>
              <a:rPr lang="en-US" sz="1800"/>
              <a:t>Bag of words</a:t>
            </a:r>
          </a:p>
          <a:p>
            <a:endParaRPr lang="en-US" sz="1800"/>
          </a:p>
        </p:txBody>
      </p:sp>
      <p:pic>
        <p:nvPicPr>
          <p:cNvPr id="28" name="Picture Placeholder 32" descr="Head with Gears">
            <a:extLst>
              <a:ext uri="{FF2B5EF4-FFF2-40B4-BE49-F238E27FC236}">
                <a16:creationId xmlns:a16="http://schemas.microsoft.com/office/drawing/2014/main" id="{0C7AF786-2BD2-7D72-A8E9-189AEF9FF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63" b="63"/>
          <a:stretch>
            <a:fillRect/>
          </a:stretch>
        </p:blipFill>
        <p:spPr>
          <a:xfrm>
            <a:off x="8773328" y="4164650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</p:pic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9563261D-67AC-299F-5B97-C5484F3AB614}"/>
              </a:ext>
            </a:extLst>
          </p:cNvPr>
          <p:cNvSpPr txBox="1">
            <a:spLocks/>
          </p:cNvSpPr>
          <p:nvPr/>
        </p:nvSpPr>
        <p:spPr>
          <a:xfrm>
            <a:off x="1370062" y="5631180"/>
            <a:ext cx="2837716" cy="5613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Neural representations:</a:t>
            </a:r>
          </a:p>
          <a:p>
            <a:r>
              <a:rPr lang="en-US" sz="1800"/>
              <a:t>Static</a:t>
            </a:r>
          </a:p>
          <a:p>
            <a:endParaRPr lang="en-US" sz="1800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E530846-D98E-993F-6001-6A28E7D101EC}"/>
              </a:ext>
            </a:extLst>
          </p:cNvPr>
          <p:cNvSpPr txBox="1">
            <a:spLocks/>
          </p:cNvSpPr>
          <p:nvPr/>
        </p:nvSpPr>
        <p:spPr>
          <a:xfrm>
            <a:off x="4670863" y="5631180"/>
            <a:ext cx="2837716" cy="5613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Neural representations:</a:t>
            </a:r>
          </a:p>
          <a:p>
            <a:r>
              <a:rPr lang="en-US" sz="1800"/>
              <a:t>Contextualized</a:t>
            </a:r>
          </a:p>
          <a:p>
            <a:endParaRPr lang="en-US" sz="180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AB3560A6-7033-AD0B-DDCD-74A6D1C0BB88}"/>
              </a:ext>
            </a:extLst>
          </p:cNvPr>
          <p:cNvSpPr txBox="1">
            <a:spLocks/>
          </p:cNvSpPr>
          <p:nvPr/>
        </p:nvSpPr>
        <p:spPr>
          <a:xfrm>
            <a:off x="7984222" y="5631180"/>
            <a:ext cx="2837716" cy="5613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Neural representations:</a:t>
            </a:r>
          </a:p>
          <a:p>
            <a:r>
              <a:rPr lang="en-US" sz="1800"/>
              <a:t>Multimodal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F67F-F806-F693-2D84-DBECE24C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3B485-9067-29FC-21BF-34BD64C8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9390E-A6DF-21AC-6115-574DDBFEFE28}"/>
              </a:ext>
            </a:extLst>
          </p:cNvPr>
          <p:cNvSpPr txBox="1"/>
          <p:nvPr/>
        </p:nvSpPr>
        <p:spPr>
          <a:xfrm>
            <a:off x="263831" y="1344239"/>
            <a:ext cx="10988369" cy="515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0"/>
              </a:spcBef>
              <a:spcAft>
                <a:spcPts val="800"/>
              </a:spcAft>
            </a:pP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2"/>
              </a:rPr>
              <a:t>https://www.samyzaf.com/ML/nlp/nlp.html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3"/>
              </a:rPr>
              <a:t>https://arxiv.org/pdf/1607.04606.pdf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</a:t>
            </a:r>
            <a:r>
              <a:rPr lang="en-US" sz="1400" kern="100" err="1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Fasttext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4"/>
              </a:rPr>
              <a:t>https://aclanthology.org/D14-1162/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(GloVe)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5"/>
              </a:rPr>
              <a:t>https://medium.com/analytics-vidhya/word-vectorization-using-glove-76919685ee0b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6"/>
              </a:rPr>
              <a:t>http://ai.stanford.edu/blog/contextual/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7"/>
              </a:rPr>
              <a:t>https://arxiv.org/pdf/1708.00107.pdf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(CoVe)</a:t>
            </a:r>
            <a:br>
              <a:rPr lang="en-US" sz="1400" kern="10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8"/>
              </a:rPr>
              <a:t>https://arxiv.org/pdf/1802.05365.pdf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(ELMo)</a:t>
            </a:r>
            <a:br>
              <a:rPr lang="en-US" sz="1400" kern="10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9"/>
              </a:rPr>
              <a:t>https://arxiv.org/pdf/1810.04805.pdf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(BERT)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0"/>
              </a:rPr>
              <a:t>https://s3-us-west-2.amazonaws.com/openai-assets/research-covers/language-unsupervised/language_understanding_paper.pdf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(GPT)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Segoe UI" panose="020B0502040204020203" pitchFamily="34" charset="0"/>
                <a:cs typeface="Arial"/>
                <a:hlinkClick r:id="rId11"/>
              </a:rPr>
              <a:t>Embed2Sym - Scalable Neuro-Symbolic Reasoning via Clustered Embeddings (kr.org)</a:t>
            </a:r>
            <a:r>
              <a:rPr lang="en-US" sz="1400" kern="100">
                <a:latin typeface="Söhne"/>
                <a:ea typeface="Segoe UI" panose="020B0502040204020203" pitchFamily="34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Segoe UI" panose="020B0502040204020203" pitchFamily="34" charset="0"/>
                <a:cs typeface="Arial"/>
              </a:rPr>
              <a:t>(Emb2Sym)</a:t>
            </a:r>
            <a:br>
              <a:rPr lang="en-US" sz="1400" kern="10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Segoe UI" panose="020B0502040204020203" pitchFamily="34" charset="0"/>
                <a:cs typeface="Arial"/>
                <a:hlinkClick r:id="rId12"/>
              </a:rPr>
              <a:t>1908.03557.pdf (arxiv.org)</a:t>
            </a:r>
            <a:r>
              <a:rPr lang="en-US" sz="1400" kern="100">
                <a:latin typeface="Söhne"/>
                <a:ea typeface="Segoe UI" panose="020B0502040204020203" pitchFamily="34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Segoe UI" panose="020B0502040204020203" pitchFamily="34" charset="0"/>
                <a:cs typeface="Arial"/>
              </a:rPr>
              <a:t>(VisualBERT)</a:t>
            </a:r>
            <a:br>
              <a:rPr lang="en-US" sz="1400" kern="100">
                <a:solidFill>
                  <a:schemeClr val="bg1"/>
                </a:solidFill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Segoe UI" panose="020B0502040204020203" pitchFamily="34" charset="0"/>
                <a:cs typeface="Arial"/>
                <a:hlinkClick r:id="rId13"/>
              </a:rPr>
              <a:t>arxiv.org/pdf/2010.06775.pdf</a:t>
            </a:r>
            <a:r>
              <a:rPr lang="en-US" sz="1400" kern="100">
                <a:latin typeface="Söhne"/>
                <a:ea typeface="Segoe UI" panose="020B0502040204020203" pitchFamily="34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Segoe UI" panose="020B0502040204020203" pitchFamily="34" charset="0"/>
                <a:cs typeface="Arial"/>
              </a:rPr>
              <a:t>(Vokenization)</a:t>
            </a:r>
            <a:br>
              <a:rPr lang="en-US" sz="1400" kern="100">
                <a:latin typeface="Söhne"/>
                <a:ea typeface="Segoe UI" panose="020B0502040204020203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4"/>
              </a:rPr>
              <a:t>https://www.icts.res.in/sites/default/files/media/media-library/NLPIntro.pdf</a:t>
            </a: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(historical overview)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5"/>
              </a:rPr>
              <a:t>https://medium.com/@antoine.louis/a-brief-history-of-natural-language-processing-part-1-ffbcb937ebce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(historical overview)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6"/>
              </a:rPr>
              <a:t>https://aclanthology.org/www.mt-archive.info/90/MTNI-1999-Hutchins.pdf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(Weaver’s memorandum)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7"/>
              </a:rPr>
              <a:t>https://aclanthology.org/www.mt-archive.info/Garvin-1967.pdf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(Georgetown experiment)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8"/>
              </a:rPr>
              <a:t>https://dl.acm.org/doi/pdf/10.1145/365153.365168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(ELIZA)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19"/>
              </a:rPr>
              <a:t>https://www.cambridge.org/core/journals/behavioral-and-brain-sciences/article/abs/on-the-generality-of-parry-colbys-paranoia-model/CAEAAACBB8894DF9BB0ABC7CD7519D7C#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(PARRY)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20"/>
              </a:rPr>
              <a:t>https://www.rfc-editor.org/rfc/rfc439.html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(Eliza-Parry conversation)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21"/>
              </a:rPr>
              <a:t>https://www.analyticsvidhya.com/blog/2017/06/word-embeddings-count-word2veec/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(statistical word representation)</a:t>
            </a:r>
            <a:br>
              <a:rPr lang="en-US" sz="1400" kern="100">
                <a:latin typeface="Söhne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400" u="sng" kern="100">
                <a:solidFill>
                  <a:srgbClr val="0563C1"/>
                </a:solidFill>
                <a:latin typeface="Söhne"/>
                <a:ea typeface="Times New Roman" panose="02020603050405020304" pitchFamily="18" charset="0"/>
                <a:cs typeface="Arial"/>
                <a:hlinkClick r:id="rId22"/>
              </a:rPr>
              <a:t>https://arxiv.org/abs/1301.3781</a:t>
            </a:r>
            <a:r>
              <a:rPr lang="en-US" sz="1400" kern="100">
                <a:latin typeface="Söhne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1400" kern="100">
                <a:solidFill>
                  <a:schemeClr val="bg1"/>
                </a:solidFill>
                <a:latin typeface="Söhne"/>
                <a:ea typeface="Times New Roman" panose="02020603050405020304" pitchFamily="18" charset="0"/>
                <a:cs typeface="Arial"/>
              </a:rPr>
              <a:t>(Word2Vec)</a:t>
            </a:r>
            <a:endParaRPr lang="en-US" sz="1400" kern="100">
              <a:solidFill>
                <a:schemeClr val="bg1"/>
              </a:solidFill>
              <a:latin typeface="Söhne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64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3201" y="2807208"/>
            <a:ext cx="4945598" cy="1243584"/>
          </a:xfrm>
        </p:spPr>
        <p:txBody>
          <a:bodyPr/>
          <a:lstStyle/>
          <a:p>
            <a:pPr algn="ctr"/>
            <a:r>
              <a:rPr lang="en-US" sz="6000">
                <a:ea typeface="Tahoma"/>
                <a:cs typeface="Tahoma"/>
              </a:rPr>
              <a:t>Thank You</a:t>
            </a:r>
            <a:endParaRPr lang="en-GB" sz="6000">
              <a:ea typeface="Tahoma"/>
              <a:cs typeface="Tahom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5A37CD-763F-2784-36ED-C8D1D6080AF0}"/>
              </a:ext>
            </a:extLst>
          </p:cNvPr>
          <p:cNvSpPr txBox="1">
            <a:spLocks/>
          </p:cNvSpPr>
          <p:nvPr/>
        </p:nvSpPr>
        <p:spPr>
          <a:xfrm>
            <a:off x="6864144" y="4336026"/>
            <a:ext cx="4945598" cy="2079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n-US" sz="4800">
                <a:ea typeface="Tahoma"/>
                <a:cs typeface="Tahoma"/>
              </a:rPr>
              <a:t>Presented by:</a:t>
            </a:r>
          </a:p>
          <a:p>
            <a:pPr algn="r"/>
            <a:r>
              <a:rPr lang="en-US" sz="2400">
                <a:ea typeface="Tahoma"/>
                <a:cs typeface="Tahoma"/>
              </a:rPr>
              <a:t>Alex Astolfi</a:t>
            </a:r>
          </a:p>
          <a:p>
            <a:pPr algn="r"/>
            <a:r>
              <a:rPr lang="en-US" sz="2400">
                <a:ea typeface="Tahoma"/>
                <a:cs typeface="Tahoma"/>
              </a:rPr>
              <a:t>Filippo </a:t>
            </a:r>
            <a:r>
              <a:rPr lang="en-US" sz="2400" err="1">
                <a:ea typeface="Tahoma"/>
                <a:cs typeface="Tahoma"/>
              </a:rPr>
              <a:t>Momentè</a:t>
            </a:r>
            <a:endParaRPr lang="en-US" sz="2400">
              <a:ea typeface="Tahoma"/>
              <a:cs typeface="Tahoma"/>
            </a:endParaRPr>
          </a:p>
          <a:p>
            <a:pPr algn="r"/>
            <a:r>
              <a:rPr lang="en-US" sz="2400">
                <a:ea typeface="Tahoma"/>
                <a:cs typeface="Tahoma"/>
              </a:rPr>
              <a:t>Massimo Stefan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CF26-BDAB-8699-6CFE-3C127615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AI: The historical evolution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C2BD0-A6C4-01F0-2E5E-42254411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E68172-FEC4-8CC3-B971-224801DC88EF}"/>
              </a:ext>
            </a:extLst>
          </p:cNvPr>
          <p:cNvGrpSpPr/>
          <p:nvPr/>
        </p:nvGrpSpPr>
        <p:grpSpPr>
          <a:xfrm>
            <a:off x="2182760" y="2578509"/>
            <a:ext cx="1671485" cy="1700981"/>
            <a:chOff x="2182760" y="2578509"/>
            <a:chExt cx="1671485" cy="1700981"/>
          </a:xfrm>
          <a:noFill/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846877A-6233-CB36-A70E-A0BA9306D4B2}"/>
                </a:ext>
              </a:extLst>
            </p:cNvPr>
            <p:cNvSpPr/>
            <p:nvPr/>
          </p:nvSpPr>
          <p:spPr>
            <a:xfrm>
              <a:off x="2182760" y="2578509"/>
              <a:ext cx="1671485" cy="1700981"/>
            </a:xfrm>
            <a:prstGeom prst="roundRect">
              <a:avLst/>
            </a:prstGeom>
            <a:grpFill/>
            <a:ln w="101600">
              <a:solidFill>
                <a:srgbClr val="0C75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Question Mark with solid fill">
              <a:extLst>
                <a:ext uri="{FF2B5EF4-FFF2-40B4-BE49-F238E27FC236}">
                  <a16:creationId xmlns:a16="http://schemas.microsoft.com/office/drawing/2014/main" id="{241EBD6C-556F-5F44-49FF-125B53F77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61302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8E5D76-5115-294E-3232-1A261F83D9F0}"/>
              </a:ext>
            </a:extLst>
          </p:cNvPr>
          <p:cNvGrpSpPr/>
          <p:nvPr/>
        </p:nvGrpSpPr>
        <p:grpSpPr>
          <a:xfrm>
            <a:off x="5260257" y="2551467"/>
            <a:ext cx="1671485" cy="1700981"/>
            <a:chOff x="2182760" y="2578509"/>
            <a:chExt cx="1671485" cy="1700981"/>
          </a:xfrm>
          <a:noFill/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7271B6C-5DC1-2E0F-EC08-FC5B9218D5E0}"/>
                </a:ext>
              </a:extLst>
            </p:cNvPr>
            <p:cNvSpPr/>
            <p:nvPr/>
          </p:nvSpPr>
          <p:spPr>
            <a:xfrm>
              <a:off x="2182760" y="2578509"/>
              <a:ext cx="1671485" cy="1700981"/>
            </a:xfrm>
            <a:prstGeom prst="roundRect">
              <a:avLst/>
            </a:prstGeom>
            <a:grpFill/>
            <a:ln w="101600">
              <a:solidFill>
                <a:srgbClr val="0C75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Normal Distribution with solid fill">
              <a:extLst>
                <a:ext uri="{FF2B5EF4-FFF2-40B4-BE49-F238E27FC236}">
                  <a16:creationId xmlns:a16="http://schemas.microsoft.com/office/drawing/2014/main" id="{40517E85-B1E9-0A21-7CC4-2739B31A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561302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EE85F9-D734-7054-26E6-E6CA2D7FE89C}"/>
              </a:ext>
            </a:extLst>
          </p:cNvPr>
          <p:cNvGrpSpPr/>
          <p:nvPr/>
        </p:nvGrpSpPr>
        <p:grpSpPr>
          <a:xfrm>
            <a:off x="8337755" y="2551465"/>
            <a:ext cx="1671485" cy="1700981"/>
            <a:chOff x="2182760" y="2578509"/>
            <a:chExt cx="1671485" cy="1700981"/>
          </a:xfrm>
          <a:noFill/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7F81CF-2F94-054D-E5F6-659D6E76E3A7}"/>
                </a:ext>
              </a:extLst>
            </p:cNvPr>
            <p:cNvSpPr/>
            <p:nvPr/>
          </p:nvSpPr>
          <p:spPr>
            <a:xfrm>
              <a:off x="2182760" y="2578509"/>
              <a:ext cx="1671485" cy="1700981"/>
            </a:xfrm>
            <a:prstGeom prst="roundRect">
              <a:avLst/>
            </a:prstGeom>
            <a:grpFill/>
            <a:ln w="101600">
              <a:solidFill>
                <a:srgbClr val="0C75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Right And Left Brain with solid fill">
              <a:extLst>
                <a:ext uri="{FF2B5EF4-FFF2-40B4-BE49-F238E27FC236}">
                  <a16:creationId xmlns:a16="http://schemas.microsoft.com/office/drawing/2014/main" id="{A5ED6672-E750-49CB-B8FC-4BFBB405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561302" y="2971798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34D8192-EFBF-964F-8CD5-2890E418774E}"/>
              </a:ext>
            </a:extLst>
          </p:cNvPr>
          <p:cNvSpPr/>
          <p:nvPr/>
        </p:nvSpPr>
        <p:spPr>
          <a:xfrm>
            <a:off x="4281948" y="3143863"/>
            <a:ext cx="550606" cy="570270"/>
          </a:xfrm>
          <a:prstGeom prst="rightArrow">
            <a:avLst/>
          </a:prstGeom>
          <a:solidFill>
            <a:srgbClr val="0C7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3919AD4-B1DA-1F8D-F4BD-5F737AA7AA4A}"/>
              </a:ext>
            </a:extLst>
          </p:cNvPr>
          <p:cNvSpPr/>
          <p:nvPr/>
        </p:nvSpPr>
        <p:spPr>
          <a:xfrm>
            <a:off x="7359445" y="3143863"/>
            <a:ext cx="550606" cy="570270"/>
          </a:xfrm>
          <a:prstGeom prst="rightArrow">
            <a:avLst/>
          </a:prstGeom>
          <a:solidFill>
            <a:srgbClr val="0C7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E7EC8-25A1-CE3C-E0BD-230B6A57DBB3}"/>
              </a:ext>
            </a:extLst>
          </p:cNvPr>
          <p:cNvSpPr txBox="1"/>
          <p:nvPr/>
        </p:nvSpPr>
        <p:spPr>
          <a:xfrm>
            <a:off x="2182760" y="4670323"/>
            <a:ext cx="167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>
                <a:solidFill>
                  <a:schemeClr val="bg1"/>
                </a:solidFill>
                <a:latin typeface="Söhne"/>
                <a:cs typeface="Arial" panose="020B0604020202020204" pitchFamily="34" charset="0"/>
              </a:rPr>
              <a:t>Symbolical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4CEB4-2E7C-CE03-962F-42E18BAE87E4}"/>
              </a:ext>
            </a:extLst>
          </p:cNvPr>
          <p:cNvSpPr txBox="1"/>
          <p:nvPr/>
        </p:nvSpPr>
        <p:spPr>
          <a:xfrm>
            <a:off x="5260257" y="4670323"/>
            <a:ext cx="167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>
                <a:solidFill>
                  <a:schemeClr val="bg1"/>
                </a:solidFill>
                <a:latin typeface="Söhne"/>
                <a:cs typeface="Arial" panose="020B0604020202020204" pitchFamily="34" charset="0"/>
              </a:rPr>
              <a:t>Statistical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A45237-1885-7388-F0DB-DB08AD81B705}"/>
              </a:ext>
            </a:extLst>
          </p:cNvPr>
          <p:cNvSpPr txBox="1"/>
          <p:nvPr/>
        </p:nvSpPr>
        <p:spPr>
          <a:xfrm>
            <a:off x="8337754" y="4645735"/>
            <a:ext cx="167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>
                <a:solidFill>
                  <a:schemeClr val="bg1"/>
                </a:solidFill>
                <a:latin typeface="Söhne"/>
                <a:cs typeface="Arial" panose="020B0604020202020204" pitchFamily="34" charset="0"/>
              </a:rPr>
              <a:t>Neural</a:t>
            </a:r>
          </a:p>
        </p:txBody>
      </p:sp>
    </p:spTree>
    <p:extLst>
      <p:ext uri="{BB962C8B-B14F-4D97-AF65-F5344CB8AC3E}">
        <p14:creationId xmlns:p14="http://schemas.microsoft.com/office/powerpoint/2010/main" val="309003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1950s – early 1960s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Dawn of NLP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56FE-4140-5138-D3D0-C57A596C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F24D7-9218-7DDC-3EB1-A6875802351F}"/>
              </a:ext>
            </a:extLst>
          </p:cNvPr>
          <p:cNvSpPr txBox="1"/>
          <p:nvPr/>
        </p:nvSpPr>
        <p:spPr>
          <a:xfrm>
            <a:off x="747251" y="4650659"/>
            <a:ext cx="449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Warren Weaver's memorandum on Machine Translation marks the inception of NLP research, envisaging the potential of computers in translating languages.</a:t>
            </a:r>
            <a:endParaRPr lang="en-US">
              <a:solidFill>
                <a:schemeClr val="bg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03286-A2CB-5C9D-7881-7ECCBF5CCCD1}"/>
              </a:ext>
            </a:extLst>
          </p:cNvPr>
          <p:cNvSpPr txBox="1"/>
          <p:nvPr/>
        </p:nvSpPr>
        <p:spPr>
          <a:xfrm>
            <a:off x="6951405" y="4650659"/>
            <a:ext cx="449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The landmark Georgetown-IBM experiment showcases an English-Russian translation algorithm, translating 60 sentences using dictionary-lookup algorithms.</a:t>
            </a:r>
            <a:endParaRPr lang="en-US">
              <a:solidFill>
                <a:schemeClr val="bg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59B71-3CBC-79C2-939C-BAD21BC69836}"/>
              </a:ext>
            </a:extLst>
          </p:cNvPr>
          <p:cNvSpPr txBox="1"/>
          <p:nvPr/>
        </p:nvSpPr>
        <p:spPr>
          <a:xfrm>
            <a:off x="747251" y="1376344"/>
            <a:ext cx="449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 b="1" i="0">
                <a:solidFill>
                  <a:srgbClr val="0C75AC"/>
                </a:solidFill>
                <a:effectLst/>
                <a:latin typeface="Söhne"/>
              </a:rPr>
              <a:t>1949: Weaver's Memorandum on Machine Translation (MT)</a:t>
            </a:r>
            <a:endParaRPr lang="en-US" sz="2400">
              <a:solidFill>
                <a:srgbClr val="0C75AC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06350-60B4-DCB5-F896-A84E735F21A7}"/>
              </a:ext>
            </a:extLst>
          </p:cNvPr>
          <p:cNvSpPr txBox="1"/>
          <p:nvPr/>
        </p:nvSpPr>
        <p:spPr>
          <a:xfrm>
            <a:off x="6951405" y="1376344"/>
            <a:ext cx="449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 b="1" i="0">
                <a:solidFill>
                  <a:srgbClr val="0C75AC"/>
                </a:solidFill>
                <a:effectLst/>
                <a:latin typeface="Söhne"/>
              </a:rPr>
              <a:t>1954: Georgetown-IBM Experiment</a:t>
            </a:r>
            <a:endParaRPr lang="en-US" sz="2400">
              <a:solidFill>
                <a:srgbClr val="0C75AC"/>
              </a:solidFill>
              <a:latin typeface="Söhne"/>
              <a:cs typeface="Arial" panose="020B0604020202020204" pitchFamily="34" charset="0"/>
            </a:endParaRPr>
          </a:p>
        </p:txBody>
      </p:sp>
      <p:pic>
        <p:nvPicPr>
          <p:cNvPr id="11" name="Picture 10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13DABB3B-AB5F-AF0B-14A2-65FCD9976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05804" y="2447096"/>
            <a:ext cx="1963807" cy="1963807"/>
          </a:xfrm>
          <a:prstGeom prst="rect">
            <a:avLst/>
          </a:prstGeom>
        </p:spPr>
      </p:pic>
      <p:pic>
        <p:nvPicPr>
          <p:cNvPr id="1026" name="Picture 2" descr="TDIH: January 7, 1954, Georgetown-IBM experiment: The first public ...">
            <a:extLst>
              <a:ext uri="{FF2B5EF4-FFF2-40B4-BE49-F238E27FC236}">
                <a16:creationId xmlns:a16="http://schemas.microsoft.com/office/drawing/2014/main" id="{8DAEE566-45B8-645D-54C6-41D46EFDF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79" y="2447096"/>
            <a:ext cx="2458796" cy="19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726EB45-4A0F-8E93-6899-4AB65850196E}"/>
              </a:ext>
            </a:extLst>
          </p:cNvPr>
          <p:cNvSpPr/>
          <p:nvPr/>
        </p:nvSpPr>
        <p:spPr>
          <a:xfrm>
            <a:off x="5820697" y="3143864"/>
            <a:ext cx="550606" cy="570270"/>
          </a:xfrm>
          <a:prstGeom prst="rightArrow">
            <a:avLst/>
          </a:prstGeom>
          <a:solidFill>
            <a:srgbClr val="0C75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185CCF-1E20-3F7E-F669-8FA60BF5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/>
              <a:t>The Dawn of NLP</a:t>
            </a:r>
          </a:p>
        </p:txBody>
      </p:sp>
    </p:spTree>
    <p:extLst>
      <p:ext uri="{BB962C8B-B14F-4D97-AF65-F5344CB8AC3E}">
        <p14:creationId xmlns:p14="http://schemas.microsoft.com/office/powerpoint/2010/main" val="205640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110A7F-4E2F-1471-C13E-3B630E0F8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Transition to Structured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E82FB-24FB-E850-7037-B4A5E6FB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56B6D4-B026-304E-22B3-FA7F6CFE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Late 1960s – early 1980s</a:t>
            </a:r>
          </a:p>
        </p:txBody>
      </p:sp>
    </p:spTree>
    <p:extLst>
      <p:ext uri="{BB962C8B-B14F-4D97-AF65-F5344CB8AC3E}">
        <p14:creationId xmlns:p14="http://schemas.microsoft.com/office/powerpoint/2010/main" val="419795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6B44-9320-7BF4-7214-3238A63D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 60s: The Emergence of Rule-Based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85D44-3CB7-1A90-7721-74F981FE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2050" name="Picture 2" descr="Noam Chomsky at 90: On Orwell, Taxi Drivers, and Rejecting ...">
            <a:extLst>
              <a:ext uri="{FF2B5EF4-FFF2-40B4-BE49-F238E27FC236}">
                <a16:creationId xmlns:a16="http://schemas.microsoft.com/office/drawing/2014/main" id="{C2868F3F-0CE4-77FF-3AA0-E41FE122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4" y="1924894"/>
            <a:ext cx="3293306" cy="20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ule-Based System | Engati">
            <a:extLst>
              <a:ext uri="{FF2B5EF4-FFF2-40B4-BE49-F238E27FC236}">
                <a16:creationId xmlns:a16="http://schemas.microsoft.com/office/drawing/2014/main" id="{E8EC11F8-4AE3-248A-EB33-BB602159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35" y="1924894"/>
            <a:ext cx="3069329" cy="20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8FEE13-9BB0-094E-88B9-E62DA1583A2A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541338" y="4240213"/>
            <a:ext cx="3294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</a:pPr>
            <a:r>
              <a:rPr lang="en-US" sz="2400" b="0" i="0">
                <a:solidFill>
                  <a:srgbClr val="D1D5DB"/>
                </a:solidFill>
                <a:effectLst/>
                <a:latin typeface="Söhne"/>
              </a:rPr>
              <a:t>Noam Chomsky's introduction of generative grammars</a:t>
            </a:r>
            <a:endParaRPr lang="en-US" sz="1800">
              <a:solidFill>
                <a:schemeClr val="bg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6BC4716-2B0A-EA9C-1A0B-3A9D5FAA2EC4}"/>
              </a:ext>
            </a:extLst>
          </p:cNvPr>
          <p:cNvSpPr txBox="1">
            <a:spLocks/>
          </p:cNvSpPr>
          <p:nvPr/>
        </p:nvSpPr>
        <p:spPr>
          <a:xfrm>
            <a:off x="4448968" y="4291554"/>
            <a:ext cx="3294062" cy="73866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D1D5DB"/>
                </a:solidFill>
                <a:latin typeface="Söhne"/>
              </a:rPr>
              <a:t>A</a:t>
            </a:r>
            <a:r>
              <a:rPr lang="en-US" sz="2400" b="0" i="0">
                <a:solidFill>
                  <a:srgbClr val="D1D5DB"/>
                </a:solidFill>
                <a:effectLst/>
                <a:latin typeface="Söhne"/>
              </a:rPr>
              <a:t>doption of rule-based systems</a:t>
            </a:r>
            <a:endParaRPr lang="en-US" sz="1800">
              <a:latin typeface="Söhne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4E767F2-FCF9-2BA1-EB15-E89665849C1A}"/>
              </a:ext>
            </a:extLst>
          </p:cNvPr>
          <p:cNvSpPr txBox="1">
            <a:spLocks/>
          </p:cNvSpPr>
          <p:nvPr/>
        </p:nvSpPr>
        <p:spPr>
          <a:xfrm>
            <a:off x="8345866" y="4291554"/>
            <a:ext cx="3294062" cy="147732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i="0">
                <a:solidFill>
                  <a:srgbClr val="D1D5DB"/>
                </a:solidFill>
                <a:effectLst/>
                <a:latin typeface="Söhne"/>
              </a:rPr>
              <a:t>ELIZA, simulated a Rogerian psychotherapist using rule-based techniques (1966)</a:t>
            </a:r>
            <a:endParaRPr lang="en-US" sz="2400">
              <a:latin typeface="Söhne"/>
            </a:endParaRPr>
          </a:p>
        </p:txBody>
      </p:sp>
      <p:pic>
        <p:nvPicPr>
          <p:cNvPr id="3" name="Picture 2" descr="Paper Review 1: ELIZA — A Computer Program for the Study of Natural ...">
            <a:extLst>
              <a:ext uri="{FF2B5EF4-FFF2-40B4-BE49-F238E27FC236}">
                <a16:creationId xmlns:a16="http://schemas.microsoft.com/office/drawing/2014/main" id="{839276B9-3E45-5D5D-9865-FAF1EE8D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415" y="1940936"/>
            <a:ext cx="3669065" cy="207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2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3194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FFFF00"/>
      </a:hlink>
      <a:folHlink>
        <a:srgbClr val="FFFF00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45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Representation of Words in NLP: A Historical Perspective</vt:lpstr>
      <vt:lpstr>Index</vt:lpstr>
      <vt:lpstr>Introduction to NLP</vt:lpstr>
      <vt:lpstr>What is NLP?</vt:lpstr>
      <vt:lpstr>AI: The historical evolution</vt:lpstr>
      <vt:lpstr>1950s – early 1960s</vt:lpstr>
      <vt:lpstr>The Dawn of NLP</vt:lpstr>
      <vt:lpstr>Late 1960s – early 1980s</vt:lpstr>
      <vt:lpstr>Late 60s: The Emergence of Rule-Based Systems</vt:lpstr>
      <vt:lpstr>1970s: Conceptual Ontologies and Early Chatterbots</vt:lpstr>
      <vt:lpstr>Early 1980s: Symbolic Approaches in NLP</vt:lpstr>
      <vt:lpstr>Word representation: Symbols</vt:lpstr>
      <vt:lpstr>Late 1980s - 2000s</vt:lpstr>
      <vt:lpstr>Late 80s: Statistical language models</vt:lpstr>
      <vt:lpstr>1990s: Corpora Linguistics and Statical Approach</vt:lpstr>
      <vt:lpstr>2000s: Treebanks and Early Machine Learning</vt:lpstr>
      <vt:lpstr>Word representation: Bag of words</vt:lpstr>
      <vt:lpstr>Bag of words: One-hot encoding</vt:lpstr>
      <vt:lpstr>Bag of words: Count vector</vt:lpstr>
      <vt:lpstr>Bag of words: TF-IDF vectors</vt:lpstr>
      <vt:lpstr>Word representation: Bag of words</vt:lpstr>
      <vt:lpstr>Word representation: Co-occurrences</vt:lpstr>
      <vt:lpstr>Word representation: Co-occurrences</vt:lpstr>
      <vt:lpstr>Excursus: vector spaces and cosine similarity</vt:lpstr>
      <vt:lpstr>2010s</vt:lpstr>
      <vt:lpstr>2010s: The Deep Learning Revolution in NLP</vt:lpstr>
      <vt:lpstr>Tokenization</vt:lpstr>
      <vt:lpstr>Word2Vec (2013): The First Strong Word Embedding Model</vt:lpstr>
      <vt:lpstr>Fasttext (2017): Leverage Sub-Word Embeddings</vt:lpstr>
      <vt:lpstr>GloVe (2014): Leverage Co-occurrence matrix</vt:lpstr>
      <vt:lpstr>Word representation: Static embeddings</vt:lpstr>
      <vt:lpstr>CoVe (2017): Leverage Bi-directional LSTM</vt:lpstr>
      <vt:lpstr>ELMo (2018): Combine different embeddings from LSTMs</vt:lpstr>
      <vt:lpstr>The attention and self-attention mechanisms</vt:lpstr>
      <vt:lpstr>BERT vs GPT (2018): Transformer-Based Architectures</vt:lpstr>
      <vt:lpstr>Word representation: Contextualized embeddings</vt:lpstr>
      <vt:lpstr>2020s</vt:lpstr>
      <vt:lpstr>2020s: Current lines of research</vt:lpstr>
      <vt:lpstr>VisualBERT (2020)</vt:lpstr>
      <vt:lpstr>Vokenization (2020)</vt:lpstr>
      <vt:lpstr>Word representation: Multimodal embeddings</vt:lpstr>
      <vt:lpstr>Recap</vt:lpstr>
      <vt:lpstr>Word representation: Comparisons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Massimo Stefan</dc:creator>
  <cp:revision>1</cp:revision>
  <dcterms:created xsi:type="dcterms:W3CDTF">2023-10-21T14:33:42Z</dcterms:created>
  <dcterms:modified xsi:type="dcterms:W3CDTF">2023-10-23T13:50:27Z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